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B85"/>
    <a:srgbClr val="7DE9FF"/>
    <a:srgbClr val="00E3DE"/>
    <a:srgbClr val="B3FFD0"/>
    <a:srgbClr val="3FFF88"/>
    <a:srgbClr val="FFE357"/>
    <a:srgbClr val="9FFFC4"/>
    <a:srgbClr val="D3FFE4"/>
    <a:srgbClr val="64E3DE"/>
    <a:srgbClr val="3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60" d="100"/>
          <a:sy n="160" d="100"/>
        </p:scale>
        <p:origin x="-1878"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75D50-3298-4FAB-AD3E-CD98A8A6C703}" type="datetimeFigureOut">
              <a:rPr lang="en-GB" smtClean="0"/>
              <a:pPr/>
              <a:t>20/01/2022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866A7-6602-4F6C-8903-D1D86714E4F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75D50-3298-4FAB-AD3E-CD98A8A6C703}" type="datetimeFigureOut">
              <a:rPr lang="en-GB" smtClean="0"/>
              <a:pPr/>
              <a:t>20/01/2022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866A7-6602-4F6C-8903-D1D86714E4F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79512" y="1268760"/>
            <a:ext cx="8784976" cy="3096344"/>
          </a:xfrm>
          <a:prstGeom prst="rect">
            <a:avLst/>
          </a:prstGeom>
          <a:solidFill>
            <a:srgbClr val="D3F8FF"/>
          </a:solidFill>
          <a:ln w="9525">
            <a:noFill/>
            <a:prstDash val="dash"/>
            <a:miter lim="800000"/>
            <a:headEnd/>
            <a:tailEnd/>
          </a:ln>
        </p:spPr>
        <p:txBody>
          <a:bodyPr vert="horz" wrap="square" lIns="180000" tIns="45720" rIns="91440" bIns="45720" numCol="1" anchor="t" anchorCtr="0" compatLnSpc="1">
            <a:prstTxWarp prst="textNoShape">
              <a:avLst/>
            </a:prstTxWarp>
          </a:bodyPr>
          <a:lstStyle/>
          <a:p>
            <a:pPr algn="ctr" fontAlgn="base">
              <a:spcBef>
                <a:spcPct val="0"/>
              </a:spcBef>
              <a:spcAft>
                <a:spcPts val="1000"/>
              </a:spcAft>
            </a:pPr>
            <a:endParaRPr lang="en-GB" sz="1100" dirty="0">
              <a:latin typeface="Calibri" pitchFamily="34" charset="0"/>
              <a:cs typeface="Arial" pitchFamily="34" charset="0"/>
            </a:endParaRPr>
          </a:p>
        </p:txBody>
      </p:sp>
      <p:sp>
        <p:nvSpPr>
          <p:cNvPr id="45" name="Rectangle 44"/>
          <p:cNvSpPr/>
          <p:nvPr/>
        </p:nvSpPr>
        <p:spPr>
          <a:xfrm>
            <a:off x="179512" y="4365105"/>
            <a:ext cx="4248472" cy="1944217"/>
          </a:xfrm>
          <a:prstGeom prst="rect">
            <a:avLst/>
          </a:prstGeom>
          <a:solidFill>
            <a:srgbClr val="FFF8D3"/>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a:latin typeface="Calibri" pitchFamily="34" charset="0"/>
              <a:cs typeface="Arial" pitchFamily="34" charset="0"/>
            </a:endParaRPr>
          </a:p>
        </p:txBody>
      </p:sp>
      <p:sp>
        <p:nvSpPr>
          <p:cNvPr id="47" name="Rectangle 46"/>
          <p:cNvSpPr/>
          <p:nvPr/>
        </p:nvSpPr>
        <p:spPr>
          <a:xfrm>
            <a:off x="4427984" y="4365104"/>
            <a:ext cx="4536503" cy="1944217"/>
          </a:xfrm>
          <a:prstGeom prst="rect">
            <a:avLst/>
          </a:prstGeom>
          <a:solidFill>
            <a:srgbClr val="D3FFE4"/>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a:latin typeface="Calibri" pitchFamily="34" charset="0"/>
              <a:cs typeface="Arial" pitchFamily="34" charset="0"/>
            </a:endParaRPr>
          </a:p>
        </p:txBody>
      </p:sp>
      <p:sp>
        <p:nvSpPr>
          <p:cNvPr id="34" name="Pentagon 33"/>
          <p:cNvSpPr/>
          <p:nvPr/>
        </p:nvSpPr>
        <p:spPr>
          <a:xfrm rot="16200000" flipH="1">
            <a:off x="2591780" y="3537012"/>
            <a:ext cx="3672408" cy="1008112"/>
          </a:xfrm>
          <a:prstGeom prst="homePlate">
            <a:avLst/>
          </a:prstGeom>
          <a:solidFill>
            <a:srgbClr val="3FFF88"/>
          </a:solidFill>
          <a:ln w="9525">
            <a:noFill/>
            <a:prstDash val="dash"/>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ts val="1000"/>
              </a:spcAft>
            </a:pPr>
            <a:r>
              <a:rPr lang="en-GB" sz="1400" dirty="0" smtClean="0">
                <a:latin typeface="Calibri" pitchFamily="34" charset="0"/>
                <a:cs typeface="Arial" pitchFamily="34" charset="0"/>
              </a:rPr>
              <a:t>Investment</a:t>
            </a:r>
            <a:endParaRPr lang="en-GB" sz="1400" dirty="0">
              <a:latin typeface="Calibri" pitchFamily="34" charset="0"/>
              <a:cs typeface="Arial" pitchFamily="34" charset="0"/>
            </a:endParaRPr>
          </a:p>
        </p:txBody>
      </p:sp>
      <p:sp>
        <p:nvSpPr>
          <p:cNvPr id="29" name="AutoShape 5"/>
          <p:cNvSpPr>
            <a:spLocks noChangeArrowheads="1"/>
          </p:cNvSpPr>
          <p:nvPr/>
        </p:nvSpPr>
        <p:spPr bwMode="auto">
          <a:xfrm rot="-5400000">
            <a:off x="5184067" y="2528900"/>
            <a:ext cx="3384376" cy="576062"/>
          </a:xfrm>
          <a:prstGeom prst="leftRightArrow">
            <a:avLst>
              <a:gd name="adj1" fmla="val 50000"/>
              <a:gd name="adj2" fmla="val 11021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smtClean="0"/>
              <a:t>    New Capabilities</a:t>
            </a:r>
            <a:endParaRPr lang="en-GB" sz="1200" dirty="0"/>
          </a:p>
        </p:txBody>
      </p:sp>
      <p:sp>
        <p:nvSpPr>
          <p:cNvPr id="30" name="AutoShape 6"/>
          <p:cNvSpPr>
            <a:spLocks noChangeArrowheads="1"/>
          </p:cNvSpPr>
          <p:nvPr/>
        </p:nvSpPr>
        <p:spPr bwMode="auto">
          <a:xfrm rot="-5400000">
            <a:off x="5858832" y="2528900"/>
            <a:ext cx="3384376" cy="576062"/>
          </a:xfrm>
          <a:prstGeom prst="leftRightArrow">
            <a:avLst>
              <a:gd name="adj1" fmla="val 50000"/>
              <a:gd name="adj2" fmla="val 11021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smtClean="0"/>
              <a:t>    New Competencies</a:t>
            </a:r>
            <a:endParaRPr lang="en-GB" sz="1200" dirty="0"/>
          </a:p>
        </p:txBody>
      </p:sp>
      <p:sp>
        <p:nvSpPr>
          <p:cNvPr id="31" name="AutoShape 7"/>
          <p:cNvSpPr>
            <a:spLocks noChangeArrowheads="1"/>
          </p:cNvSpPr>
          <p:nvPr/>
        </p:nvSpPr>
        <p:spPr bwMode="auto">
          <a:xfrm rot="-5400000">
            <a:off x="4463987" y="2528900"/>
            <a:ext cx="3384376" cy="576062"/>
          </a:xfrm>
          <a:prstGeom prst="leftRightArrow">
            <a:avLst>
              <a:gd name="adj1" fmla="val 50000"/>
              <a:gd name="adj2" fmla="val 11021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smtClean="0"/>
              <a:t>    New Objectives</a:t>
            </a:r>
            <a:endParaRPr lang="en-GB" sz="1200" dirty="0"/>
          </a:p>
        </p:txBody>
      </p:sp>
      <p:sp>
        <p:nvSpPr>
          <p:cNvPr id="32" name="AutoShape 20"/>
          <p:cNvSpPr>
            <a:spLocks noChangeArrowheads="1"/>
          </p:cNvSpPr>
          <p:nvPr/>
        </p:nvSpPr>
        <p:spPr bwMode="auto">
          <a:xfrm>
            <a:off x="5580112" y="4005065"/>
            <a:ext cx="2520279" cy="360040"/>
          </a:xfrm>
          <a:prstGeom prst="chevron">
            <a:avLst>
              <a:gd name="adj" fmla="val 85353"/>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r>
              <a:rPr lang="en-GB" sz="1050" dirty="0" smtClean="0"/>
              <a:t>New Value Streams</a:t>
            </a:r>
            <a:endParaRPr lang="en-GB" sz="1050" dirty="0"/>
          </a:p>
        </p:txBody>
      </p:sp>
      <p:sp>
        <p:nvSpPr>
          <p:cNvPr id="1026" name="Text Box 2"/>
          <p:cNvSpPr txBox="1">
            <a:spLocks noChangeArrowheads="1"/>
          </p:cNvSpPr>
          <p:nvPr/>
        </p:nvSpPr>
        <p:spPr bwMode="auto">
          <a:xfrm>
            <a:off x="971601" y="548680"/>
            <a:ext cx="2664296" cy="5760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Markets </a:t>
            </a:r>
            <a:br>
              <a:rPr kumimoji="0" lang="en-GB" sz="1400" b="1" i="0" u="none" strike="noStrike" cap="none" normalizeH="0" baseline="0" dirty="0" smtClean="0">
                <a:ln>
                  <a:noFill/>
                </a:ln>
                <a:solidFill>
                  <a:schemeClr val="tx1"/>
                </a:solidFill>
                <a:effectLst/>
                <a:latin typeface="Calibri" pitchFamily="34" charset="0"/>
                <a:cs typeface="Arial" pitchFamily="34" charset="0"/>
              </a:rPr>
            </a:br>
            <a:r>
              <a:rPr kumimoji="0" lang="en-GB" sz="1000" i="0" u="none" strike="noStrike" cap="none" normalizeH="0" baseline="0" dirty="0" smtClean="0">
                <a:ln>
                  <a:noFill/>
                </a:ln>
                <a:solidFill>
                  <a:schemeClr val="tx1"/>
                </a:solidFill>
                <a:effectLst/>
                <a:latin typeface="Calibri" pitchFamily="34" charset="0"/>
                <a:cs typeface="Arial" pitchFamily="34" charset="0"/>
              </a:rPr>
              <a:t>Customers, suppliers, competition, etc.</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rrowheads="1"/>
          </p:cNvSpPr>
          <p:nvPr/>
        </p:nvSpPr>
        <p:spPr bwMode="auto">
          <a:xfrm rot="-5400000">
            <a:off x="572756" y="2531699"/>
            <a:ext cx="3387932" cy="574020"/>
          </a:xfrm>
          <a:prstGeom prst="leftRightArrow">
            <a:avLst>
              <a:gd name="adj1" fmla="val 50000"/>
              <a:gd name="adj2" fmla="val 11060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100" dirty="0" smtClean="0"/>
              <a:t>     </a:t>
            </a:r>
            <a:r>
              <a:rPr lang="en-GB" sz="1200" dirty="0" smtClean="0"/>
              <a:t>Capabilities</a:t>
            </a:r>
            <a:endParaRPr lang="en-GB" sz="2000" dirty="0"/>
          </a:p>
        </p:txBody>
      </p:sp>
      <p:sp>
        <p:nvSpPr>
          <p:cNvPr id="1028" name="AutoShape 4"/>
          <p:cNvSpPr>
            <a:spLocks noChangeArrowheads="1"/>
          </p:cNvSpPr>
          <p:nvPr/>
        </p:nvSpPr>
        <p:spPr bwMode="auto">
          <a:xfrm rot="-5400000">
            <a:off x="1293861" y="2530679"/>
            <a:ext cx="3387930" cy="576060"/>
          </a:xfrm>
          <a:prstGeom prst="leftRightArrow">
            <a:avLst>
              <a:gd name="adj1" fmla="val 50000"/>
              <a:gd name="adj2" fmla="val 11021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smtClean="0"/>
              <a:t>     Competencies</a:t>
            </a:r>
            <a:endParaRPr lang="en-GB" sz="1200" dirty="0"/>
          </a:p>
        </p:txBody>
      </p:sp>
      <p:sp>
        <p:nvSpPr>
          <p:cNvPr id="1031" name="AutoShape 7"/>
          <p:cNvSpPr>
            <a:spLocks noChangeArrowheads="1"/>
          </p:cNvSpPr>
          <p:nvPr/>
        </p:nvSpPr>
        <p:spPr bwMode="auto">
          <a:xfrm rot="-5400000">
            <a:off x="-72517" y="2528900"/>
            <a:ext cx="3384376" cy="576062"/>
          </a:xfrm>
          <a:prstGeom prst="leftRightArrow">
            <a:avLst>
              <a:gd name="adj1" fmla="val 50000"/>
              <a:gd name="adj2" fmla="val 11021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smtClean="0"/>
              <a:t>     Objectives</a:t>
            </a:r>
            <a:endParaRPr lang="en-GB" sz="2000" dirty="0"/>
          </a:p>
        </p:txBody>
      </p:sp>
      <p:sp>
        <p:nvSpPr>
          <p:cNvPr id="1033" name="Text Box 9"/>
          <p:cNvSpPr txBox="1">
            <a:spLocks noChangeArrowheads="1"/>
          </p:cNvSpPr>
          <p:nvPr/>
        </p:nvSpPr>
        <p:spPr bwMode="auto">
          <a:xfrm>
            <a:off x="971601" y="1700808"/>
            <a:ext cx="2664296" cy="10081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cs typeface="Arial" pitchFamily="34" charset="0"/>
              </a:rPr>
              <a:t>Business Model</a:t>
            </a:r>
            <a:r>
              <a:rPr kumimoji="0" lang="en-GB" sz="1200" b="0" i="0" u="none" strike="noStrike" cap="none" normalizeH="0" baseline="0" dirty="0" smtClean="0">
                <a:ln>
                  <a:noFill/>
                </a:ln>
                <a:solidFill>
                  <a:schemeClr val="tx1"/>
                </a:solidFill>
                <a:effectLst/>
                <a:latin typeface="Calibri" pitchFamily="34" charset="0"/>
                <a:cs typeface="Arial" pitchFamily="34" charset="0"/>
              </a:rPr>
              <a:t/>
            </a:r>
            <a:br>
              <a:rPr kumimoji="0" lang="en-GB" sz="1200" b="0" i="0" u="none" strike="noStrike" cap="none" normalizeH="0" baseline="0" dirty="0" smtClean="0">
                <a:ln>
                  <a:noFill/>
                </a:ln>
                <a:solidFill>
                  <a:schemeClr val="tx1"/>
                </a:solidFill>
                <a:effectLst/>
                <a:latin typeface="Calibri" pitchFamily="34" charset="0"/>
                <a:cs typeface="Arial" pitchFamily="34" charset="0"/>
              </a:rPr>
            </a:br>
            <a:r>
              <a:rPr kumimoji="0" lang="en-GB" sz="1000" b="0" i="0" u="none" strike="noStrike" cap="none" normalizeH="0" baseline="0" dirty="0" smtClean="0">
                <a:ln>
                  <a:noFill/>
                </a:ln>
                <a:solidFill>
                  <a:schemeClr val="tx1"/>
                </a:solidFill>
                <a:effectLst/>
                <a:latin typeface="Calibri" pitchFamily="34" charset="0"/>
                <a:cs typeface="Arial" pitchFamily="34" charset="0"/>
              </a:rPr>
              <a:t>How the business creates and delivers value using its resources, capabilities and competencies; and how those are emphasised by objectives to address a market.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971601" y="4509121"/>
            <a:ext cx="2664296" cy="172819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cs typeface="Arial" pitchFamily="34" charset="0"/>
              </a:rPr>
              <a:t>Operating Model</a:t>
            </a:r>
            <a:r>
              <a:rPr kumimoji="0" lang="en-GB" sz="1200" b="0" i="0" u="none" strike="noStrike" cap="none" normalizeH="0" baseline="0" dirty="0" smtClean="0">
                <a:ln>
                  <a:noFill/>
                </a:ln>
                <a:solidFill>
                  <a:schemeClr val="tx1"/>
                </a:solidFill>
                <a:effectLst/>
                <a:latin typeface="Calibri" pitchFamily="34" charset="0"/>
                <a:cs typeface="Arial" pitchFamily="34" charset="0"/>
              </a:rPr>
              <a:t> </a:t>
            </a:r>
            <a:r>
              <a:rPr lang="en-GB" sz="1200" dirty="0" smtClean="0">
                <a:latin typeface="Calibri" pitchFamily="34" charset="0"/>
                <a:cs typeface="Arial" pitchFamily="34" charset="0"/>
              </a:rPr>
              <a:t/>
            </a:r>
            <a:br>
              <a:rPr lang="en-GB" sz="1200" dirty="0" smtClean="0">
                <a:latin typeface="Calibri" pitchFamily="34" charset="0"/>
                <a:cs typeface="Arial" pitchFamily="34" charset="0"/>
              </a:rPr>
            </a:br>
            <a:r>
              <a:rPr lang="en-GB" sz="1000" dirty="0" smtClean="0">
                <a:latin typeface="Calibri" pitchFamily="34" charset="0"/>
                <a:cs typeface="Arial" pitchFamily="34" charset="0"/>
              </a:rPr>
              <a:t>How the business implements the required capabilities, competencies and value streams in order to meet the current objectives. It is composed of structures of artefacts including all people, processes, data, IT, hardware, equipment, etc.</a:t>
            </a:r>
            <a:endParaRPr lang="en-US" sz="1000" dirty="0" smtClean="0">
              <a:latin typeface="Calibri" pitchFamily="34" charset="0"/>
              <a:cs typeface="Arial" pitchFamily="34" charset="0"/>
            </a:endParaRPr>
          </a:p>
        </p:txBody>
      </p:sp>
      <p:sp>
        <p:nvSpPr>
          <p:cNvPr id="1043" name="AutoShape 19"/>
          <p:cNvSpPr>
            <a:spLocks noChangeArrowheads="1"/>
          </p:cNvSpPr>
          <p:nvPr/>
        </p:nvSpPr>
        <p:spPr bwMode="auto">
          <a:xfrm>
            <a:off x="1043608" y="4003453"/>
            <a:ext cx="2520280" cy="360040"/>
          </a:xfrm>
          <a:prstGeom prst="chevron">
            <a:avLst>
              <a:gd name="adj" fmla="val 85353"/>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r>
              <a:rPr lang="en-GB" sz="1050" dirty="0" smtClean="0"/>
              <a:t>Value Streams</a:t>
            </a:r>
            <a:endParaRPr lang="en-GB" sz="2400" dirty="0"/>
          </a:p>
        </p:txBody>
      </p:sp>
      <p:sp>
        <p:nvSpPr>
          <p:cNvPr id="27" name="Text Box 2"/>
          <p:cNvSpPr txBox="1">
            <a:spLocks noChangeArrowheads="1"/>
          </p:cNvSpPr>
          <p:nvPr/>
        </p:nvSpPr>
        <p:spPr bwMode="auto">
          <a:xfrm>
            <a:off x="5508104" y="548680"/>
            <a:ext cx="2669438" cy="5760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kumimoji="0" lang="en-GB" sz="1400" b="1" i="0" u="none" strike="noStrike" cap="none" normalizeH="0" baseline="0" dirty="0" smtClean="0">
                <a:ln>
                  <a:noFill/>
                </a:ln>
                <a:solidFill>
                  <a:schemeClr val="tx1"/>
                </a:solidFill>
                <a:effectLst/>
                <a:latin typeface="Calibri" pitchFamily="34" charset="0"/>
                <a:cs typeface="Arial" pitchFamily="34" charset="0"/>
              </a:rPr>
              <a:t>Markets</a:t>
            </a:r>
            <a:r>
              <a:rPr kumimoji="0" lang="en-GB" sz="600" b="1" i="0" u="none" strike="noStrike" cap="none" normalizeH="0" baseline="0" dirty="0" smtClean="0">
                <a:ln>
                  <a:noFill/>
                </a:ln>
                <a:solidFill>
                  <a:schemeClr val="tx1"/>
                </a:solidFill>
                <a:effectLst/>
                <a:latin typeface="Calibri" pitchFamily="34" charset="0"/>
                <a:cs typeface="Arial" pitchFamily="34" charset="0"/>
              </a:rPr>
              <a:t/>
            </a:r>
            <a:br>
              <a:rPr kumimoji="0" lang="en-GB" sz="600" b="1" i="0" u="none" strike="noStrike" cap="none" normalizeH="0" baseline="0" dirty="0" smtClean="0">
                <a:ln>
                  <a:noFill/>
                </a:ln>
                <a:solidFill>
                  <a:schemeClr val="tx1"/>
                </a:solidFill>
                <a:effectLst/>
                <a:latin typeface="Calibri" pitchFamily="34" charset="0"/>
                <a:cs typeface="Arial" pitchFamily="34" charset="0"/>
              </a:rPr>
            </a:br>
            <a:r>
              <a:rPr lang="en-GB" sz="1000" dirty="0" smtClean="0">
                <a:latin typeface="Calibri" pitchFamily="34" charset="0"/>
                <a:cs typeface="Arial" pitchFamily="34" charset="0"/>
              </a:rPr>
              <a:t>Customers, suppliers, competition, etc.</a:t>
            </a:r>
            <a:endParaRPr lang="en-US" sz="4000" dirty="0" smtClean="0">
              <a:latin typeface="Arial" pitchFamily="34" charset="0"/>
              <a:cs typeface="Arial" pitchFamily="34" charset="0"/>
            </a:endParaRPr>
          </a:p>
        </p:txBody>
      </p:sp>
      <p:sp>
        <p:nvSpPr>
          <p:cNvPr id="28" name="Text Box 9"/>
          <p:cNvSpPr txBox="1">
            <a:spLocks noChangeArrowheads="1"/>
          </p:cNvSpPr>
          <p:nvPr/>
        </p:nvSpPr>
        <p:spPr bwMode="auto">
          <a:xfrm>
            <a:off x="5508104" y="1700808"/>
            <a:ext cx="2669438" cy="10081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GB" sz="1200" b="1" dirty="0" smtClean="0">
                <a:latin typeface="Calibri" pitchFamily="34" charset="0"/>
                <a:cs typeface="Arial" pitchFamily="34" charset="0"/>
              </a:rPr>
              <a:t>New Business </a:t>
            </a:r>
            <a:r>
              <a:rPr lang="en-GB" sz="1200" b="1" dirty="0" smtClean="0">
                <a:latin typeface="Calibri" pitchFamily="34" charset="0"/>
                <a:cs typeface="Arial" pitchFamily="34" charset="0"/>
              </a:rPr>
              <a:t>Model</a:t>
            </a:r>
            <a:br>
              <a:rPr lang="en-GB" sz="1200" b="1" dirty="0" smtClean="0">
                <a:latin typeface="Calibri" pitchFamily="34" charset="0"/>
                <a:cs typeface="Arial" pitchFamily="34" charset="0"/>
              </a:rPr>
            </a:br>
            <a:r>
              <a:rPr lang="en-GB" sz="1000" dirty="0" smtClean="0">
                <a:latin typeface="Calibri" pitchFamily="34" charset="0"/>
                <a:cs typeface="Arial" pitchFamily="34" charset="0"/>
              </a:rPr>
              <a:t>New, improved or optimised approach to doing business.</a:t>
            </a:r>
            <a:endParaRPr lang="en-US" sz="1000" dirty="0" smtClean="0">
              <a:latin typeface="Calibri" pitchFamily="34" charset="0"/>
              <a:cs typeface="Arial" pitchFamily="34" charset="0"/>
            </a:endParaRPr>
          </a:p>
        </p:txBody>
      </p:sp>
      <p:sp>
        <p:nvSpPr>
          <p:cNvPr id="42" name="Text Box 2"/>
          <p:cNvSpPr txBox="1">
            <a:spLocks noChangeArrowheads="1"/>
          </p:cNvSpPr>
          <p:nvPr/>
        </p:nvSpPr>
        <p:spPr bwMode="auto">
          <a:xfrm rot="16200000">
            <a:off x="-118672" y="5239356"/>
            <a:ext cx="1728192" cy="267719"/>
          </a:xfrm>
          <a:prstGeom prst="rect">
            <a:avLst/>
          </a:prstGeom>
          <a:solidFill>
            <a:srgbClr val="FFEB85"/>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400" dirty="0" smtClean="0">
                <a:latin typeface="Calibri" pitchFamily="34" charset="0"/>
                <a:cs typeface="Arial" pitchFamily="34" charset="0"/>
              </a:rPr>
              <a:t>Management</a:t>
            </a:r>
            <a:endParaRPr lang="en-US" sz="1400" dirty="0" smtClean="0">
              <a:latin typeface="Calibri" pitchFamily="34" charset="0"/>
              <a:cs typeface="Arial" pitchFamily="34" charset="0"/>
            </a:endParaRPr>
          </a:p>
        </p:txBody>
      </p:sp>
      <p:sp>
        <p:nvSpPr>
          <p:cNvPr id="43" name="Text Box 2"/>
          <p:cNvSpPr txBox="1">
            <a:spLocks noChangeArrowheads="1"/>
          </p:cNvSpPr>
          <p:nvPr/>
        </p:nvSpPr>
        <p:spPr bwMode="auto">
          <a:xfrm>
            <a:off x="179512" y="188640"/>
            <a:ext cx="8784976" cy="288032"/>
          </a:xfrm>
          <a:prstGeom prst="rect">
            <a:avLst/>
          </a:prstGeom>
          <a:solidFill>
            <a:srgbClr val="D3F8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400" b="1" dirty="0" smtClean="0">
                <a:latin typeface="Calibri" pitchFamily="34" charset="0"/>
                <a:cs typeface="Arial" pitchFamily="34" charset="0"/>
              </a:rPr>
              <a:t>Strategic Design Summary</a:t>
            </a:r>
            <a:endParaRPr lang="en-US" sz="1100" b="1" dirty="0" smtClean="0">
              <a:latin typeface="Calibri" pitchFamily="34" charset="0"/>
              <a:cs typeface="Arial" pitchFamily="34" charset="0"/>
            </a:endParaRPr>
          </a:p>
        </p:txBody>
      </p:sp>
      <p:sp>
        <p:nvSpPr>
          <p:cNvPr id="46" name="Text Box 2"/>
          <p:cNvSpPr txBox="1">
            <a:spLocks noChangeArrowheads="1"/>
          </p:cNvSpPr>
          <p:nvPr/>
        </p:nvSpPr>
        <p:spPr bwMode="auto">
          <a:xfrm>
            <a:off x="179512" y="6309322"/>
            <a:ext cx="4248472" cy="360038"/>
          </a:xfrm>
          <a:prstGeom prst="rect">
            <a:avLst/>
          </a:prstGeom>
          <a:solidFill>
            <a:srgbClr val="FFF8D3"/>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400" b="1" dirty="0" smtClean="0">
                <a:latin typeface="Calibri" pitchFamily="34" charset="0"/>
                <a:cs typeface="Arial" pitchFamily="34" charset="0"/>
              </a:rPr>
              <a:t>Current Operations</a:t>
            </a:r>
            <a:endParaRPr lang="en-US" sz="1400" b="1" dirty="0" smtClean="0">
              <a:latin typeface="Calibri" pitchFamily="34" charset="0"/>
              <a:cs typeface="Arial" pitchFamily="34" charset="0"/>
            </a:endParaRPr>
          </a:p>
        </p:txBody>
      </p:sp>
      <p:sp>
        <p:nvSpPr>
          <p:cNvPr id="48" name="Text Box 2"/>
          <p:cNvSpPr txBox="1">
            <a:spLocks noChangeArrowheads="1"/>
          </p:cNvSpPr>
          <p:nvPr/>
        </p:nvSpPr>
        <p:spPr bwMode="auto">
          <a:xfrm>
            <a:off x="4427984" y="6309321"/>
            <a:ext cx="4536503" cy="360039"/>
          </a:xfrm>
          <a:prstGeom prst="rect">
            <a:avLst/>
          </a:prstGeom>
          <a:solidFill>
            <a:srgbClr val="D3FFE4"/>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400" b="1" dirty="0" smtClean="0">
                <a:latin typeface="Calibri" pitchFamily="34" charset="0"/>
                <a:cs typeface="Arial" pitchFamily="34" charset="0"/>
              </a:rPr>
              <a:t>Change and Transformation</a:t>
            </a:r>
            <a:endParaRPr lang="en-US" sz="1400" b="1" dirty="0" smtClean="0">
              <a:latin typeface="Calibri" pitchFamily="34" charset="0"/>
              <a:cs typeface="Arial" pitchFamily="34" charset="0"/>
            </a:endParaRPr>
          </a:p>
        </p:txBody>
      </p:sp>
      <p:sp>
        <p:nvSpPr>
          <p:cNvPr id="39" name="Pentagon 38"/>
          <p:cNvSpPr/>
          <p:nvPr/>
        </p:nvSpPr>
        <p:spPr>
          <a:xfrm>
            <a:off x="3635896" y="4509120"/>
            <a:ext cx="5472607" cy="252000"/>
          </a:xfrm>
          <a:prstGeom prst="homePlate">
            <a:avLst/>
          </a:prstGeom>
          <a:solidFill>
            <a:srgbClr val="00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GB" sz="1100" b="1" dirty="0" smtClean="0">
                <a:latin typeface="Calibri" pitchFamily="34" charset="0"/>
                <a:cs typeface="Arial" pitchFamily="34" charset="0"/>
              </a:rPr>
              <a:t>Roadmaps</a:t>
            </a:r>
            <a:endParaRPr lang="en-GB" sz="1100" dirty="0">
              <a:latin typeface="Calibri" pitchFamily="34" charset="0"/>
              <a:cs typeface="Arial" pitchFamily="34" charset="0"/>
            </a:endParaRPr>
          </a:p>
        </p:txBody>
      </p:sp>
      <p:sp>
        <p:nvSpPr>
          <p:cNvPr id="49" name="Right Arrow 48"/>
          <p:cNvSpPr/>
          <p:nvPr/>
        </p:nvSpPr>
        <p:spPr>
          <a:xfrm>
            <a:off x="3635896" y="1844824"/>
            <a:ext cx="1872208" cy="648073"/>
          </a:xfrm>
          <a:prstGeom prst="rightArrow">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ts val="1000"/>
              </a:spcAft>
            </a:pPr>
            <a:r>
              <a:rPr lang="en-GB" sz="1050" b="1" dirty="0" smtClean="0">
                <a:solidFill>
                  <a:schemeClr val="tx1"/>
                </a:solidFill>
                <a:latin typeface="Calibri" pitchFamily="34" charset="0"/>
                <a:cs typeface="Arial" pitchFamily="34" charset="0"/>
              </a:rPr>
              <a:t>Strategy</a:t>
            </a:r>
            <a:endParaRPr lang="en-GB" sz="1050" b="1" dirty="0">
              <a:solidFill>
                <a:schemeClr val="tx1"/>
              </a:solidFill>
              <a:latin typeface="Calibri" pitchFamily="34" charset="0"/>
              <a:cs typeface="Arial" pitchFamily="34" charset="0"/>
            </a:endParaRPr>
          </a:p>
        </p:txBody>
      </p:sp>
      <p:sp>
        <p:nvSpPr>
          <p:cNvPr id="51" name="Right Arrow 50"/>
          <p:cNvSpPr/>
          <p:nvPr/>
        </p:nvSpPr>
        <p:spPr>
          <a:xfrm>
            <a:off x="3635896" y="4867003"/>
            <a:ext cx="1884208" cy="648073"/>
          </a:xfrm>
          <a:prstGeom prst="rightArrow">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ts val="1000"/>
              </a:spcAft>
            </a:pPr>
            <a:r>
              <a:rPr lang="en-GB" sz="1050" b="1" dirty="0" smtClean="0">
                <a:solidFill>
                  <a:schemeClr val="tx1"/>
                </a:solidFill>
                <a:latin typeface="Calibri" pitchFamily="34" charset="0"/>
                <a:cs typeface="Arial" pitchFamily="34" charset="0"/>
              </a:rPr>
              <a:t>Projects and Tactics</a:t>
            </a:r>
            <a:endParaRPr lang="en-GB" sz="1050" b="1" dirty="0">
              <a:solidFill>
                <a:schemeClr val="tx1"/>
              </a:solidFill>
              <a:latin typeface="Calibri" pitchFamily="34" charset="0"/>
              <a:cs typeface="Arial" pitchFamily="34" charset="0"/>
            </a:endParaRPr>
          </a:p>
        </p:txBody>
      </p:sp>
      <p:sp>
        <p:nvSpPr>
          <p:cNvPr id="52" name="Right Arrow 51"/>
          <p:cNvSpPr/>
          <p:nvPr/>
        </p:nvSpPr>
        <p:spPr>
          <a:xfrm>
            <a:off x="3635896" y="5589239"/>
            <a:ext cx="1884208" cy="648073"/>
          </a:xfrm>
          <a:prstGeom prst="rightArrow">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ts val="1000"/>
              </a:spcAft>
            </a:pPr>
            <a:r>
              <a:rPr lang="en-GB" sz="1050" b="1" dirty="0" smtClean="0">
                <a:latin typeface="Calibri" pitchFamily="34" charset="0"/>
                <a:cs typeface="Arial" pitchFamily="34" charset="0"/>
              </a:rPr>
              <a:t>Optimisations</a:t>
            </a:r>
            <a:endParaRPr lang="en-GB" sz="1050" b="1" dirty="0">
              <a:solidFill>
                <a:schemeClr val="tx1"/>
              </a:solidFill>
              <a:latin typeface="Calibri" pitchFamily="34" charset="0"/>
              <a:cs typeface="Arial" pitchFamily="34" charset="0"/>
            </a:endParaRPr>
          </a:p>
        </p:txBody>
      </p:sp>
      <p:sp>
        <p:nvSpPr>
          <p:cNvPr id="65" name="Text Box 2"/>
          <p:cNvSpPr txBox="1">
            <a:spLocks noChangeArrowheads="1"/>
          </p:cNvSpPr>
          <p:nvPr/>
        </p:nvSpPr>
        <p:spPr bwMode="auto">
          <a:xfrm rot="16200000">
            <a:off x="7416316" y="4833155"/>
            <a:ext cx="2520280" cy="288033"/>
          </a:xfrm>
          <a:prstGeom prst="rect">
            <a:avLst/>
          </a:prstGeom>
          <a:solidFill>
            <a:srgbClr val="FFEB85"/>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200" dirty="0" smtClean="0">
                <a:latin typeface="Calibri" pitchFamily="34" charset="0"/>
                <a:cs typeface="Arial" pitchFamily="34" charset="0"/>
              </a:rPr>
              <a:t>Enterprise Architects</a:t>
            </a:r>
            <a:endParaRPr lang="en-US" sz="1200" dirty="0" smtClean="0">
              <a:latin typeface="Calibri" pitchFamily="34" charset="0"/>
              <a:cs typeface="Arial" pitchFamily="34" charset="0"/>
            </a:endParaRPr>
          </a:p>
        </p:txBody>
      </p:sp>
      <p:sp>
        <p:nvSpPr>
          <p:cNvPr id="66" name="Text Box 2"/>
          <p:cNvSpPr txBox="1">
            <a:spLocks noChangeArrowheads="1"/>
          </p:cNvSpPr>
          <p:nvPr/>
        </p:nvSpPr>
        <p:spPr bwMode="auto">
          <a:xfrm rot="16200000">
            <a:off x="6732236" y="3212974"/>
            <a:ext cx="3312367" cy="288033"/>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200" dirty="0" smtClean="0">
                <a:latin typeface="Calibri" pitchFamily="34" charset="0"/>
                <a:cs typeface="Arial" pitchFamily="34" charset="0"/>
              </a:rPr>
              <a:t>Business Architects</a:t>
            </a:r>
            <a:endParaRPr lang="en-US" sz="1200" dirty="0" smtClean="0">
              <a:latin typeface="Calibri" pitchFamily="34" charset="0"/>
              <a:cs typeface="Arial" pitchFamily="34" charset="0"/>
            </a:endParaRPr>
          </a:p>
        </p:txBody>
      </p:sp>
      <p:sp>
        <p:nvSpPr>
          <p:cNvPr id="41" name="Text Box 2"/>
          <p:cNvSpPr txBox="1">
            <a:spLocks noChangeArrowheads="1"/>
          </p:cNvSpPr>
          <p:nvPr/>
        </p:nvSpPr>
        <p:spPr bwMode="auto">
          <a:xfrm rot="16200000">
            <a:off x="-1188639" y="3212977"/>
            <a:ext cx="3312369" cy="288032"/>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400" dirty="0" smtClean="0">
                <a:latin typeface="Calibri" pitchFamily="34" charset="0"/>
                <a:cs typeface="Arial" pitchFamily="34" charset="0"/>
              </a:rPr>
              <a:t>Exec</a:t>
            </a:r>
            <a:endParaRPr lang="en-US" sz="1400" dirty="0" smtClean="0">
              <a:latin typeface="Calibri" pitchFamily="34" charset="0"/>
              <a:cs typeface="Arial" pitchFamily="34" charset="0"/>
            </a:endParaRPr>
          </a:p>
        </p:txBody>
      </p:sp>
      <p:sp>
        <p:nvSpPr>
          <p:cNvPr id="33" name="Right Arrow 32"/>
          <p:cNvSpPr/>
          <p:nvPr/>
        </p:nvSpPr>
        <p:spPr>
          <a:xfrm>
            <a:off x="3635896" y="548679"/>
            <a:ext cx="1872208" cy="648073"/>
          </a:xfrm>
          <a:prstGeom prst="rightArrow">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ts val="1000"/>
              </a:spcAft>
            </a:pPr>
            <a:r>
              <a:rPr lang="en-GB" sz="1050" b="1" dirty="0" smtClean="0">
                <a:solidFill>
                  <a:schemeClr val="tx1"/>
                </a:solidFill>
                <a:latin typeface="Calibri" pitchFamily="34" charset="0"/>
                <a:cs typeface="Arial" pitchFamily="34" charset="0"/>
              </a:rPr>
              <a:t>Markets constantly change</a:t>
            </a:r>
            <a:endParaRPr lang="en-GB" sz="1050" b="1" dirty="0">
              <a:solidFill>
                <a:schemeClr val="tx1"/>
              </a:solidFill>
              <a:latin typeface="Calibri" pitchFamily="34" charset="0"/>
              <a:cs typeface="Arial" pitchFamily="34" charset="0"/>
            </a:endParaRPr>
          </a:p>
        </p:txBody>
      </p:sp>
      <p:sp>
        <p:nvSpPr>
          <p:cNvPr id="1041" name="Text Box 17"/>
          <p:cNvSpPr txBox="1">
            <a:spLocks noChangeArrowheads="1"/>
          </p:cNvSpPr>
          <p:nvPr/>
        </p:nvSpPr>
        <p:spPr bwMode="auto">
          <a:xfrm>
            <a:off x="5525486" y="4509120"/>
            <a:ext cx="2646914" cy="172819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n-GB" sz="1200" b="1" i="0" u="none" strike="noStrike" cap="none" normalizeH="0" baseline="0" dirty="0" smtClean="0">
                <a:ln>
                  <a:noFill/>
                </a:ln>
                <a:solidFill>
                  <a:schemeClr val="tx1"/>
                </a:solidFill>
                <a:effectLst/>
                <a:latin typeface="Calibri" pitchFamily="34" charset="0"/>
                <a:cs typeface="Arial" pitchFamily="34" charset="0"/>
              </a:rPr>
              <a:t>Target Operating Model</a:t>
            </a:r>
            <a:r>
              <a:rPr kumimoji="0" lang="en-GB" sz="1200" b="0" i="0" u="none" strike="noStrike" cap="none" normalizeH="0" baseline="0" dirty="0" smtClean="0">
                <a:ln>
                  <a:noFill/>
                </a:ln>
                <a:solidFill>
                  <a:schemeClr val="tx1"/>
                </a:solidFill>
                <a:effectLst/>
                <a:latin typeface="Calibri" pitchFamily="34" charset="0"/>
                <a:cs typeface="Arial" pitchFamily="34" charset="0"/>
              </a:rPr>
              <a:t> </a:t>
            </a:r>
            <a:r>
              <a:rPr lang="en-GB" sz="1200" dirty="0" smtClean="0">
                <a:latin typeface="Calibri" pitchFamily="34" charset="0"/>
                <a:cs typeface="Arial" pitchFamily="34" charset="0"/>
              </a:rPr>
              <a:t/>
            </a:r>
            <a:br>
              <a:rPr lang="en-GB" sz="1200" dirty="0" smtClean="0">
                <a:latin typeface="Calibri" pitchFamily="34" charset="0"/>
                <a:cs typeface="Arial" pitchFamily="34" charset="0"/>
              </a:rPr>
            </a:br>
            <a:r>
              <a:rPr lang="en-GB" sz="1000" dirty="0" smtClean="0">
                <a:latin typeface="Calibri" pitchFamily="34" charset="0"/>
                <a:cs typeface="Arial" pitchFamily="34" charset="0"/>
              </a:rPr>
              <a:t>How the business will implement the new capabilities, competencies and value streams in order to meet the new objectives.</a:t>
            </a:r>
            <a:br>
              <a:rPr lang="en-GB" sz="1000" dirty="0" smtClean="0">
                <a:latin typeface="Calibri" pitchFamily="34" charset="0"/>
                <a:cs typeface="Arial" pitchFamily="34" charset="0"/>
              </a:rPr>
            </a:br>
            <a:r>
              <a:rPr lang="en-GB" sz="1000" dirty="0" smtClean="0">
                <a:latin typeface="Calibri" pitchFamily="34" charset="0"/>
                <a:cs typeface="Arial" pitchFamily="34" charset="0"/>
              </a:rPr>
              <a:t>And/Or </a:t>
            </a:r>
            <a:br>
              <a:rPr lang="en-GB" sz="1000" dirty="0" smtClean="0">
                <a:latin typeface="Calibri" pitchFamily="34" charset="0"/>
                <a:cs typeface="Arial" pitchFamily="34" charset="0"/>
              </a:rPr>
            </a:br>
            <a:r>
              <a:rPr lang="en-GB" sz="1000" dirty="0" smtClean="0">
                <a:latin typeface="Calibri" pitchFamily="34" charset="0"/>
                <a:cs typeface="Arial" pitchFamily="34" charset="0"/>
              </a:rPr>
              <a:t>Optimised version of the operating model</a:t>
            </a:r>
            <a:endParaRPr lang="en-US" sz="1000" dirty="0" smtClean="0">
              <a:latin typeface="Calibri"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ectangle 320"/>
          <p:cNvSpPr/>
          <p:nvPr/>
        </p:nvSpPr>
        <p:spPr>
          <a:xfrm>
            <a:off x="107504" y="197932"/>
            <a:ext cx="2232248" cy="6480720"/>
          </a:xfrm>
          <a:prstGeom prst="rect">
            <a:avLst/>
          </a:prstGeom>
          <a:solidFill>
            <a:srgbClr val="FFF8D3"/>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a:latin typeface="Calibri" pitchFamily="34" charset="0"/>
              <a:cs typeface="Arial" pitchFamily="34" charset="0"/>
            </a:endParaRPr>
          </a:p>
        </p:txBody>
      </p:sp>
      <p:sp>
        <p:nvSpPr>
          <p:cNvPr id="322" name="Rectangle 321"/>
          <p:cNvSpPr/>
          <p:nvPr/>
        </p:nvSpPr>
        <p:spPr>
          <a:xfrm>
            <a:off x="4499992" y="197932"/>
            <a:ext cx="4464496" cy="6480720"/>
          </a:xfrm>
          <a:prstGeom prst="rect">
            <a:avLst/>
          </a:prstGeom>
          <a:solidFill>
            <a:srgbClr val="D3FFE4"/>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a:latin typeface="Calibri" pitchFamily="34" charset="0"/>
              <a:cs typeface="Arial" pitchFamily="34" charset="0"/>
            </a:endParaRPr>
          </a:p>
        </p:txBody>
      </p:sp>
      <p:sp>
        <p:nvSpPr>
          <p:cNvPr id="265" name="Rectangle 264"/>
          <p:cNvSpPr/>
          <p:nvPr/>
        </p:nvSpPr>
        <p:spPr>
          <a:xfrm flipV="1">
            <a:off x="4499992" y="188640"/>
            <a:ext cx="4464496" cy="360040"/>
          </a:xfrm>
          <a:prstGeom prst="rect">
            <a:avLst/>
          </a:prstGeom>
          <a:solidFill>
            <a:srgbClr val="00B05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Rectangle 257"/>
          <p:cNvSpPr/>
          <p:nvPr/>
        </p:nvSpPr>
        <p:spPr>
          <a:xfrm flipV="1">
            <a:off x="5508104" y="557972"/>
            <a:ext cx="1296144" cy="5967372"/>
          </a:xfrm>
          <a:prstGeom prst="rect">
            <a:avLst/>
          </a:prstGeom>
          <a:solidFill>
            <a:srgbClr val="00B05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Rectangle 258"/>
          <p:cNvSpPr/>
          <p:nvPr/>
        </p:nvSpPr>
        <p:spPr>
          <a:xfrm flipV="1">
            <a:off x="8100392" y="557972"/>
            <a:ext cx="864096" cy="5967372"/>
          </a:xfrm>
          <a:prstGeom prst="rect">
            <a:avLst/>
          </a:prstGeom>
          <a:solidFill>
            <a:srgbClr val="00B05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Rectangle 259"/>
          <p:cNvSpPr/>
          <p:nvPr/>
        </p:nvSpPr>
        <p:spPr>
          <a:xfrm flipV="1">
            <a:off x="971600" y="557972"/>
            <a:ext cx="648072" cy="5967372"/>
          </a:xfrm>
          <a:prstGeom prst="rect">
            <a:avLst/>
          </a:prstGeom>
          <a:solidFill>
            <a:srgbClr val="FF000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Rectangle 322"/>
          <p:cNvSpPr/>
          <p:nvPr/>
        </p:nvSpPr>
        <p:spPr>
          <a:xfrm>
            <a:off x="2339752" y="197932"/>
            <a:ext cx="2160240" cy="6480720"/>
          </a:xfrm>
          <a:prstGeom prst="rect">
            <a:avLst/>
          </a:prstGeom>
          <a:solidFill>
            <a:srgbClr val="FFF8D3">
              <a:alpha val="50000"/>
            </a:srgbClr>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a:latin typeface="Calibri" pitchFamily="34" charset="0"/>
              <a:cs typeface="Arial" pitchFamily="34" charset="0"/>
            </a:endParaRPr>
          </a:p>
        </p:txBody>
      </p:sp>
      <p:sp>
        <p:nvSpPr>
          <p:cNvPr id="252" name="Rectangle 251"/>
          <p:cNvSpPr/>
          <p:nvPr/>
        </p:nvSpPr>
        <p:spPr>
          <a:xfrm flipV="1">
            <a:off x="107505" y="6534636"/>
            <a:ext cx="8856983" cy="144016"/>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Rectangle 250"/>
          <p:cNvSpPr/>
          <p:nvPr/>
        </p:nvSpPr>
        <p:spPr>
          <a:xfrm flipV="1">
            <a:off x="107504" y="197931"/>
            <a:ext cx="8856983" cy="638781"/>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Rectangle 263"/>
          <p:cNvSpPr/>
          <p:nvPr/>
        </p:nvSpPr>
        <p:spPr>
          <a:xfrm>
            <a:off x="107504" y="188640"/>
            <a:ext cx="2232248" cy="360040"/>
          </a:xfrm>
          <a:prstGeom prst="rect">
            <a:avLst/>
          </a:prstGeom>
          <a:solidFill>
            <a:srgbClr val="FF000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Rectangle 230"/>
          <p:cNvSpPr/>
          <p:nvPr/>
        </p:nvSpPr>
        <p:spPr>
          <a:xfrm flipV="1">
            <a:off x="107504" y="2914677"/>
            <a:ext cx="8856983" cy="163573"/>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Rectangle 231"/>
          <p:cNvSpPr/>
          <p:nvPr/>
        </p:nvSpPr>
        <p:spPr>
          <a:xfrm flipV="1">
            <a:off x="107504" y="4498853"/>
            <a:ext cx="8856983" cy="163573"/>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Rectangle 229"/>
          <p:cNvSpPr/>
          <p:nvPr/>
        </p:nvSpPr>
        <p:spPr>
          <a:xfrm flipV="1">
            <a:off x="107504" y="5290941"/>
            <a:ext cx="8856983" cy="163573"/>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Rectangle 228"/>
          <p:cNvSpPr/>
          <p:nvPr/>
        </p:nvSpPr>
        <p:spPr>
          <a:xfrm flipV="1">
            <a:off x="107504" y="3706765"/>
            <a:ext cx="8856983" cy="163573"/>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Rectangle 227"/>
          <p:cNvSpPr/>
          <p:nvPr/>
        </p:nvSpPr>
        <p:spPr>
          <a:xfrm flipV="1">
            <a:off x="107504" y="2122589"/>
            <a:ext cx="8856983" cy="163573"/>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2627782" y="846002"/>
            <a:ext cx="1800200" cy="1296144"/>
          </a:xfrm>
          <a:prstGeom prst="rect">
            <a:avLst/>
          </a:prstGeom>
          <a:ln w="22225"/>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23" name="Rectangle 22"/>
          <p:cNvSpPr/>
          <p:nvPr/>
        </p:nvSpPr>
        <p:spPr>
          <a:xfrm>
            <a:off x="2627782" y="846002"/>
            <a:ext cx="1800200" cy="64807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 name="Pentagon 3"/>
          <p:cNvSpPr/>
          <p:nvPr/>
        </p:nvSpPr>
        <p:spPr>
          <a:xfrm>
            <a:off x="2699790" y="918010"/>
            <a:ext cx="504056" cy="216024"/>
          </a:xfrm>
          <a:prstGeom prst="homePlat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Chevron 4"/>
          <p:cNvSpPr/>
          <p:nvPr/>
        </p:nvSpPr>
        <p:spPr>
          <a:xfrm>
            <a:off x="3131838" y="918010"/>
            <a:ext cx="432048" cy="216024"/>
          </a:xfrm>
          <a:prstGeom prst="chevr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6" name="Chevron 5"/>
          <p:cNvSpPr/>
          <p:nvPr/>
        </p:nvSpPr>
        <p:spPr>
          <a:xfrm>
            <a:off x="3491878" y="918010"/>
            <a:ext cx="432048" cy="216024"/>
          </a:xfrm>
          <a:prstGeom prst="chevr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 name="Chevron 6"/>
          <p:cNvSpPr/>
          <p:nvPr/>
        </p:nvSpPr>
        <p:spPr>
          <a:xfrm>
            <a:off x="3851918" y="918010"/>
            <a:ext cx="432048" cy="216024"/>
          </a:xfrm>
          <a:prstGeom prst="chevr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8" name="Pentagon 7"/>
          <p:cNvSpPr/>
          <p:nvPr/>
        </p:nvSpPr>
        <p:spPr>
          <a:xfrm>
            <a:off x="2699790" y="1206042"/>
            <a:ext cx="504056" cy="216024"/>
          </a:xfrm>
          <a:prstGeom prst="homePlat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Chevron 8"/>
          <p:cNvSpPr/>
          <p:nvPr/>
        </p:nvSpPr>
        <p:spPr>
          <a:xfrm>
            <a:off x="3131838" y="1206042"/>
            <a:ext cx="432048" cy="216024"/>
          </a:xfrm>
          <a:prstGeom prst="chevr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0" name="Chevron 9"/>
          <p:cNvSpPr/>
          <p:nvPr/>
        </p:nvSpPr>
        <p:spPr>
          <a:xfrm>
            <a:off x="3491878" y="1206042"/>
            <a:ext cx="432048" cy="216024"/>
          </a:xfrm>
          <a:prstGeom prst="chevr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1" name="Chevron 10"/>
          <p:cNvSpPr/>
          <p:nvPr/>
        </p:nvSpPr>
        <p:spPr>
          <a:xfrm>
            <a:off x="3851918" y="1206042"/>
            <a:ext cx="432048" cy="216024"/>
          </a:xfrm>
          <a:prstGeom prst="chevr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8" name="Rectangle 17"/>
          <p:cNvSpPr/>
          <p:nvPr/>
        </p:nvSpPr>
        <p:spPr>
          <a:xfrm>
            <a:off x="2699790" y="185411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9" name="Rectangle 18"/>
          <p:cNvSpPr/>
          <p:nvPr/>
        </p:nvSpPr>
        <p:spPr>
          <a:xfrm>
            <a:off x="3131838" y="185411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21" name="Rectangle 20"/>
          <p:cNvSpPr/>
          <p:nvPr/>
        </p:nvSpPr>
        <p:spPr>
          <a:xfrm>
            <a:off x="3995934" y="185411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24" name="TextBox 23"/>
          <p:cNvSpPr txBox="1"/>
          <p:nvPr/>
        </p:nvSpPr>
        <p:spPr>
          <a:xfrm>
            <a:off x="2339752" y="188640"/>
            <a:ext cx="2160240" cy="369332"/>
          </a:xfrm>
          <a:prstGeom prst="rect">
            <a:avLst/>
          </a:prstGeom>
          <a:noFill/>
        </p:spPr>
        <p:txBody>
          <a:bodyPr wrap="square" rtlCol="0">
            <a:spAutoFit/>
          </a:bodyPr>
          <a:lstStyle/>
          <a:p>
            <a:pPr algn="ctr"/>
            <a:r>
              <a:rPr lang="en-GB" dirty="0" smtClean="0"/>
              <a:t>Operating Model</a:t>
            </a:r>
            <a:endParaRPr lang="en-GB" dirty="0"/>
          </a:p>
        </p:txBody>
      </p:sp>
      <p:sp>
        <p:nvSpPr>
          <p:cNvPr id="25" name="Rectangle 24"/>
          <p:cNvSpPr/>
          <p:nvPr/>
        </p:nvSpPr>
        <p:spPr>
          <a:xfrm>
            <a:off x="2627782" y="2286162"/>
            <a:ext cx="1800200" cy="648072"/>
          </a:xfrm>
          <a:prstGeom prst="rect">
            <a:avLst/>
          </a:prstGeom>
          <a:ln w="22225"/>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35" name="Rectangle 34"/>
          <p:cNvSpPr/>
          <p:nvPr/>
        </p:nvSpPr>
        <p:spPr>
          <a:xfrm>
            <a:off x="3131838" y="2358170"/>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36" name="Rectangle 35"/>
          <p:cNvSpPr/>
          <p:nvPr/>
        </p:nvSpPr>
        <p:spPr>
          <a:xfrm>
            <a:off x="3563886" y="2358170"/>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37" name="Rectangle 36"/>
          <p:cNvSpPr/>
          <p:nvPr/>
        </p:nvSpPr>
        <p:spPr>
          <a:xfrm>
            <a:off x="3995934" y="2358170"/>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38" name="Rectangle 37"/>
          <p:cNvSpPr/>
          <p:nvPr/>
        </p:nvSpPr>
        <p:spPr>
          <a:xfrm>
            <a:off x="2699790" y="2358170"/>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0" name="Rectangle 39"/>
          <p:cNvSpPr/>
          <p:nvPr/>
        </p:nvSpPr>
        <p:spPr>
          <a:xfrm>
            <a:off x="3131838" y="264620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1" name="Rectangle 40"/>
          <p:cNvSpPr/>
          <p:nvPr/>
        </p:nvSpPr>
        <p:spPr>
          <a:xfrm>
            <a:off x="3563886" y="264620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3" name="Rectangle 42"/>
          <p:cNvSpPr/>
          <p:nvPr/>
        </p:nvSpPr>
        <p:spPr>
          <a:xfrm>
            <a:off x="2627782" y="3078250"/>
            <a:ext cx="1800200" cy="648072"/>
          </a:xfrm>
          <a:prstGeom prst="rect">
            <a:avLst/>
          </a:prstGeom>
          <a:ln w="22225"/>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4" name="Rectangle 43"/>
          <p:cNvSpPr/>
          <p:nvPr/>
        </p:nvSpPr>
        <p:spPr>
          <a:xfrm>
            <a:off x="3131838" y="3150258"/>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5" name="Rectangle 44"/>
          <p:cNvSpPr/>
          <p:nvPr/>
        </p:nvSpPr>
        <p:spPr>
          <a:xfrm>
            <a:off x="3563886" y="3150258"/>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6" name="Rectangle 45"/>
          <p:cNvSpPr/>
          <p:nvPr/>
        </p:nvSpPr>
        <p:spPr>
          <a:xfrm>
            <a:off x="3995934" y="3150258"/>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7" name="Rectangle 46"/>
          <p:cNvSpPr/>
          <p:nvPr/>
        </p:nvSpPr>
        <p:spPr>
          <a:xfrm>
            <a:off x="2699790" y="3150258"/>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48" name="Rectangle 47"/>
          <p:cNvSpPr/>
          <p:nvPr/>
        </p:nvSpPr>
        <p:spPr>
          <a:xfrm>
            <a:off x="2699790" y="3438290"/>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2" name="Rectangle 51"/>
          <p:cNvSpPr/>
          <p:nvPr/>
        </p:nvSpPr>
        <p:spPr>
          <a:xfrm>
            <a:off x="2627782" y="3870338"/>
            <a:ext cx="1800200" cy="648072"/>
          </a:xfrm>
          <a:prstGeom prst="rect">
            <a:avLst/>
          </a:prstGeom>
          <a:ln w="22225"/>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3" name="Rectangle 52"/>
          <p:cNvSpPr/>
          <p:nvPr/>
        </p:nvSpPr>
        <p:spPr>
          <a:xfrm>
            <a:off x="3131838" y="3942346"/>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4" name="Rectangle 53"/>
          <p:cNvSpPr/>
          <p:nvPr/>
        </p:nvSpPr>
        <p:spPr>
          <a:xfrm>
            <a:off x="3563886" y="3942346"/>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5" name="Rectangle 54"/>
          <p:cNvSpPr/>
          <p:nvPr/>
        </p:nvSpPr>
        <p:spPr>
          <a:xfrm>
            <a:off x="3995934" y="3942346"/>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6" name="Rectangle 55"/>
          <p:cNvSpPr/>
          <p:nvPr/>
        </p:nvSpPr>
        <p:spPr>
          <a:xfrm>
            <a:off x="2699790" y="3942346"/>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7" name="Rectangle 56"/>
          <p:cNvSpPr/>
          <p:nvPr/>
        </p:nvSpPr>
        <p:spPr>
          <a:xfrm>
            <a:off x="2699790" y="4230378"/>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58" name="Rectangle 57"/>
          <p:cNvSpPr/>
          <p:nvPr/>
        </p:nvSpPr>
        <p:spPr>
          <a:xfrm>
            <a:off x="3131838" y="4230378"/>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61" name="Rectangle 60"/>
          <p:cNvSpPr/>
          <p:nvPr/>
        </p:nvSpPr>
        <p:spPr>
          <a:xfrm>
            <a:off x="2627782" y="4662426"/>
            <a:ext cx="1800200" cy="648072"/>
          </a:xfrm>
          <a:prstGeom prst="rect">
            <a:avLst/>
          </a:prstGeom>
          <a:ln w="22225"/>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62" name="Rectangle 61"/>
          <p:cNvSpPr/>
          <p:nvPr/>
        </p:nvSpPr>
        <p:spPr>
          <a:xfrm>
            <a:off x="3131838" y="473443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63" name="Rectangle 62"/>
          <p:cNvSpPr/>
          <p:nvPr/>
        </p:nvSpPr>
        <p:spPr>
          <a:xfrm>
            <a:off x="3563886" y="473443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64" name="Rectangle 63"/>
          <p:cNvSpPr/>
          <p:nvPr/>
        </p:nvSpPr>
        <p:spPr>
          <a:xfrm>
            <a:off x="3995934" y="473443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65" name="Rectangle 64"/>
          <p:cNvSpPr/>
          <p:nvPr/>
        </p:nvSpPr>
        <p:spPr>
          <a:xfrm>
            <a:off x="2699790" y="4734434"/>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0" name="Rectangle 69"/>
          <p:cNvSpPr/>
          <p:nvPr/>
        </p:nvSpPr>
        <p:spPr>
          <a:xfrm>
            <a:off x="2627782" y="5454514"/>
            <a:ext cx="1800200" cy="1080120"/>
          </a:xfrm>
          <a:prstGeom prst="rect">
            <a:avLst/>
          </a:prstGeom>
          <a:ln w="22225"/>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2" name="Rectangle 71"/>
          <p:cNvSpPr/>
          <p:nvPr/>
        </p:nvSpPr>
        <p:spPr>
          <a:xfrm>
            <a:off x="3995934" y="624660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4" name="Rectangle 73"/>
          <p:cNvSpPr/>
          <p:nvPr/>
        </p:nvSpPr>
        <p:spPr>
          <a:xfrm>
            <a:off x="2699790" y="552652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5" name="Rectangle 74"/>
          <p:cNvSpPr/>
          <p:nvPr/>
        </p:nvSpPr>
        <p:spPr>
          <a:xfrm>
            <a:off x="2699790" y="624660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6" name="Rectangle 75"/>
          <p:cNvSpPr/>
          <p:nvPr/>
        </p:nvSpPr>
        <p:spPr>
          <a:xfrm>
            <a:off x="3347862" y="624660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7" name="Rectangle 76"/>
          <p:cNvSpPr/>
          <p:nvPr/>
        </p:nvSpPr>
        <p:spPr>
          <a:xfrm>
            <a:off x="3347862" y="588656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79" name="Flowchart: Decision 78"/>
          <p:cNvSpPr/>
          <p:nvPr/>
        </p:nvSpPr>
        <p:spPr>
          <a:xfrm>
            <a:off x="2699790" y="5886562"/>
            <a:ext cx="360040" cy="216024"/>
          </a:xfrm>
          <a:prstGeom prst="flowChartDecision">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GB" sz="1050" dirty="0" smtClean="0">
                <a:solidFill>
                  <a:schemeClr val="tx1"/>
                </a:solidFill>
              </a:rPr>
              <a:t>?</a:t>
            </a:r>
            <a:endParaRPr lang="en-GB" dirty="0">
              <a:solidFill>
                <a:schemeClr val="tx1"/>
              </a:solidFill>
            </a:endParaRPr>
          </a:p>
        </p:txBody>
      </p:sp>
      <p:cxnSp>
        <p:nvCxnSpPr>
          <p:cNvPr id="81" name="Straight Arrow Connector 80"/>
          <p:cNvCxnSpPr>
            <a:stCxn id="74" idx="2"/>
            <a:endCxn id="79" idx="0"/>
          </p:cNvCxnSpPr>
          <p:nvPr/>
        </p:nvCxnSpPr>
        <p:spPr>
          <a:xfrm>
            <a:off x="2879810" y="5742546"/>
            <a:ext cx="0" cy="144016"/>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9" idx="2"/>
            <a:endCxn id="75" idx="0"/>
          </p:cNvCxnSpPr>
          <p:nvPr/>
        </p:nvCxnSpPr>
        <p:spPr>
          <a:xfrm>
            <a:off x="2879810" y="6102586"/>
            <a:ext cx="0" cy="144016"/>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79" idx="3"/>
            <a:endCxn id="77" idx="1"/>
          </p:cNvCxnSpPr>
          <p:nvPr/>
        </p:nvCxnSpPr>
        <p:spPr>
          <a:xfrm>
            <a:off x="3059830" y="5994574"/>
            <a:ext cx="288032" cy="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75" idx="3"/>
            <a:endCxn id="76" idx="1"/>
          </p:cNvCxnSpPr>
          <p:nvPr/>
        </p:nvCxnSpPr>
        <p:spPr>
          <a:xfrm>
            <a:off x="3059830" y="6354614"/>
            <a:ext cx="288032" cy="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76" idx="3"/>
            <a:endCxn id="72" idx="1"/>
          </p:cNvCxnSpPr>
          <p:nvPr/>
        </p:nvCxnSpPr>
        <p:spPr>
          <a:xfrm>
            <a:off x="3707902" y="6354614"/>
            <a:ext cx="288032" cy="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02" name="Down Arrow 101"/>
          <p:cNvSpPr/>
          <p:nvPr/>
        </p:nvSpPr>
        <p:spPr>
          <a:xfrm>
            <a:off x="3491878" y="2070138"/>
            <a:ext cx="50405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Down Arrow 102"/>
          <p:cNvSpPr/>
          <p:nvPr/>
        </p:nvSpPr>
        <p:spPr>
          <a:xfrm>
            <a:off x="2627782" y="2862226"/>
            <a:ext cx="50405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Down Arrow 103"/>
          <p:cNvSpPr/>
          <p:nvPr/>
        </p:nvSpPr>
        <p:spPr>
          <a:xfrm>
            <a:off x="3059830" y="3654314"/>
            <a:ext cx="50405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Down Arrow 104"/>
          <p:cNvSpPr/>
          <p:nvPr/>
        </p:nvSpPr>
        <p:spPr>
          <a:xfrm>
            <a:off x="3491878" y="4446402"/>
            <a:ext cx="50405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Down Arrow 105"/>
          <p:cNvSpPr/>
          <p:nvPr/>
        </p:nvSpPr>
        <p:spPr>
          <a:xfrm>
            <a:off x="2627782" y="5238490"/>
            <a:ext cx="50405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563886" y="1854114"/>
            <a:ext cx="3600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9" name="Rectangle 38"/>
          <p:cNvSpPr/>
          <p:nvPr/>
        </p:nvSpPr>
        <p:spPr>
          <a:xfrm>
            <a:off x="2699790" y="2646202"/>
            <a:ext cx="3600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9" name="Rectangle 48"/>
          <p:cNvSpPr/>
          <p:nvPr/>
        </p:nvSpPr>
        <p:spPr>
          <a:xfrm>
            <a:off x="3131838" y="3438290"/>
            <a:ext cx="3600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9" name="Rectangle 58"/>
          <p:cNvSpPr/>
          <p:nvPr/>
        </p:nvSpPr>
        <p:spPr>
          <a:xfrm>
            <a:off x="3563886" y="4230378"/>
            <a:ext cx="3600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66" name="Rectangle 65"/>
          <p:cNvSpPr/>
          <p:nvPr/>
        </p:nvSpPr>
        <p:spPr>
          <a:xfrm>
            <a:off x="2699790" y="5022466"/>
            <a:ext cx="360040"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109" name="Elbow Connector 108"/>
          <p:cNvCxnSpPr>
            <a:stCxn id="77" idx="3"/>
            <a:endCxn id="72" idx="1"/>
          </p:cNvCxnSpPr>
          <p:nvPr/>
        </p:nvCxnSpPr>
        <p:spPr>
          <a:xfrm>
            <a:off x="3707902" y="5994574"/>
            <a:ext cx="288032" cy="360040"/>
          </a:xfrm>
          <a:prstGeom prst="bentConnector3">
            <a:avLst>
              <a:gd name="adj1" fmla="val 50000"/>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11" name="Text Box 2"/>
          <p:cNvSpPr txBox="1">
            <a:spLocks noChangeArrowheads="1"/>
          </p:cNvSpPr>
          <p:nvPr/>
        </p:nvSpPr>
        <p:spPr bwMode="auto">
          <a:xfrm rot="16200000">
            <a:off x="-756592" y="1854115"/>
            <a:ext cx="2304259" cy="288034"/>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Operational Executive</a:t>
            </a:r>
            <a:endParaRPr lang="en-US" sz="1100" dirty="0" smtClean="0">
              <a:latin typeface="Calibri" pitchFamily="34" charset="0"/>
              <a:cs typeface="Arial" pitchFamily="34" charset="0"/>
            </a:endParaRPr>
          </a:p>
        </p:txBody>
      </p:sp>
      <p:sp>
        <p:nvSpPr>
          <p:cNvPr id="112" name="Text Box 2"/>
          <p:cNvSpPr txBox="1">
            <a:spLocks noChangeArrowheads="1"/>
          </p:cNvSpPr>
          <p:nvPr/>
        </p:nvSpPr>
        <p:spPr bwMode="auto">
          <a:xfrm rot="16200000">
            <a:off x="-432554" y="4050360"/>
            <a:ext cx="2232250"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Operational Management</a:t>
            </a:r>
            <a:endParaRPr lang="en-US" sz="1100" dirty="0" smtClean="0">
              <a:latin typeface="Calibri" pitchFamily="34" charset="0"/>
              <a:cs typeface="Arial" pitchFamily="34" charset="0"/>
            </a:endParaRPr>
          </a:p>
        </p:txBody>
      </p:sp>
      <p:sp>
        <p:nvSpPr>
          <p:cNvPr id="113" name="TextBox 112"/>
          <p:cNvSpPr txBox="1"/>
          <p:nvPr/>
        </p:nvSpPr>
        <p:spPr>
          <a:xfrm>
            <a:off x="2411758" y="846002"/>
            <a:ext cx="216024" cy="1296144"/>
          </a:xfrm>
          <a:prstGeom prst="rect">
            <a:avLst/>
          </a:prstGeom>
          <a:ln w="22225"/>
        </p:spPr>
        <p:style>
          <a:lnRef idx="2">
            <a:schemeClr val="dk1"/>
          </a:lnRef>
          <a:fillRef idx="1">
            <a:schemeClr val="lt1"/>
          </a:fillRef>
          <a:effectRef idx="0">
            <a:schemeClr val="dk1"/>
          </a:effectRef>
          <a:fontRef idx="minor">
            <a:schemeClr val="dk1"/>
          </a:fontRef>
        </p:style>
        <p:txBody>
          <a:bodyPr vert="vert270" rtlCol="0" anchor="ctr"/>
          <a:lstStyle/>
          <a:p>
            <a:pPr algn="ctr"/>
            <a:r>
              <a:rPr lang="en-GB" sz="1200" dirty="0" smtClean="0"/>
              <a:t>Level 0</a:t>
            </a:r>
            <a:endParaRPr lang="en-GB" sz="1200" dirty="0"/>
          </a:p>
        </p:txBody>
      </p:sp>
      <p:sp>
        <p:nvSpPr>
          <p:cNvPr id="114" name="TextBox 113"/>
          <p:cNvSpPr txBox="1"/>
          <p:nvPr/>
        </p:nvSpPr>
        <p:spPr>
          <a:xfrm>
            <a:off x="2411758" y="2286162"/>
            <a:ext cx="216024" cy="648072"/>
          </a:xfrm>
          <a:prstGeom prst="rect">
            <a:avLst/>
          </a:prstGeom>
          <a:ln w="22225"/>
        </p:spPr>
        <p:style>
          <a:lnRef idx="2">
            <a:schemeClr val="dk1"/>
          </a:lnRef>
          <a:fillRef idx="1">
            <a:schemeClr val="lt1"/>
          </a:fillRef>
          <a:effectRef idx="0">
            <a:schemeClr val="dk1"/>
          </a:effectRef>
          <a:fontRef idx="minor">
            <a:schemeClr val="dk1"/>
          </a:fontRef>
        </p:style>
        <p:txBody>
          <a:bodyPr vert="vert270" rtlCol="0" anchor="ctr"/>
          <a:lstStyle/>
          <a:p>
            <a:pPr algn="ctr"/>
            <a:r>
              <a:rPr lang="en-GB" sz="1200" dirty="0" smtClean="0"/>
              <a:t>Level 1</a:t>
            </a:r>
            <a:endParaRPr lang="en-GB" sz="1200" dirty="0"/>
          </a:p>
        </p:txBody>
      </p:sp>
      <p:sp>
        <p:nvSpPr>
          <p:cNvPr id="115" name="TextBox 114"/>
          <p:cNvSpPr txBox="1"/>
          <p:nvPr/>
        </p:nvSpPr>
        <p:spPr>
          <a:xfrm>
            <a:off x="2411758" y="3078250"/>
            <a:ext cx="216024" cy="648072"/>
          </a:xfrm>
          <a:prstGeom prst="rect">
            <a:avLst/>
          </a:prstGeom>
          <a:ln w="22225"/>
        </p:spPr>
        <p:style>
          <a:lnRef idx="2">
            <a:schemeClr val="dk1"/>
          </a:lnRef>
          <a:fillRef idx="1">
            <a:schemeClr val="lt1"/>
          </a:fillRef>
          <a:effectRef idx="0">
            <a:schemeClr val="dk1"/>
          </a:effectRef>
          <a:fontRef idx="minor">
            <a:schemeClr val="dk1"/>
          </a:fontRef>
        </p:style>
        <p:txBody>
          <a:bodyPr vert="vert270" rtlCol="0" anchor="ctr"/>
          <a:lstStyle/>
          <a:p>
            <a:pPr algn="ctr"/>
            <a:r>
              <a:rPr lang="en-GB" sz="1200" dirty="0" smtClean="0"/>
              <a:t>Level 2</a:t>
            </a:r>
            <a:endParaRPr lang="en-GB" sz="1200" dirty="0"/>
          </a:p>
        </p:txBody>
      </p:sp>
      <p:sp>
        <p:nvSpPr>
          <p:cNvPr id="116" name="TextBox 115"/>
          <p:cNvSpPr txBox="1"/>
          <p:nvPr/>
        </p:nvSpPr>
        <p:spPr>
          <a:xfrm>
            <a:off x="2411758" y="3870338"/>
            <a:ext cx="216024" cy="648072"/>
          </a:xfrm>
          <a:prstGeom prst="rect">
            <a:avLst/>
          </a:prstGeom>
          <a:ln w="22225"/>
        </p:spPr>
        <p:style>
          <a:lnRef idx="2">
            <a:schemeClr val="dk1"/>
          </a:lnRef>
          <a:fillRef idx="1">
            <a:schemeClr val="lt1"/>
          </a:fillRef>
          <a:effectRef idx="0">
            <a:schemeClr val="dk1"/>
          </a:effectRef>
          <a:fontRef idx="minor">
            <a:schemeClr val="dk1"/>
          </a:fontRef>
        </p:style>
        <p:txBody>
          <a:bodyPr vert="vert270" rtlCol="0" anchor="ctr"/>
          <a:lstStyle/>
          <a:p>
            <a:pPr algn="ctr"/>
            <a:r>
              <a:rPr lang="en-GB" sz="1200" dirty="0" smtClean="0"/>
              <a:t>Level 3</a:t>
            </a:r>
            <a:endParaRPr lang="en-GB" sz="1200" dirty="0"/>
          </a:p>
        </p:txBody>
      </p:sp>
      <p:sp>
        <p:nvSpPr>
          <p:cNvPr id="117" name="TextBox 116"/>
          <p:cNvSpPr txBox="1"/>
          <p:nvPr/>
        </p:nvSpPr>
        <p:spPr>
          <a:xfrm>
            <a:off x="2411758" y="4662426"/>
            <a:ext cx="216024" cy="648072"/>
          </a:xfrm>
          <a:prstGeom prst="rect">
            <a:avLst/>
          </a:prstGeom>
          <a:ln w="22225"/>
        </p:spPr>
        <p:style>
          <a:lnRef idx="2">
            <a:schemeClr val="dk1"/>
          </a:lnRef>
          <a:fillRef idx="1">
            <a:schemeClr val="lt1"/>
          </a:fillRef>
          <a:effectRef idx="0">
            <a:schemeClr val="dk1"/>
          </a:effectRef>
          <a:fontRef idx="minor">
            <a:schemeClr val="dk1"/>
          </a:fontRef>
        </p:style>
        <p:txBody>
          <a:bodyPr vert="vert270" rtlCol="0" anchor="ctr"/>
          <a:lstStyle/>
          <a:p>
            <a:pPr algn="ctr"/>
            <a:r>
              <a:rPr lang="en-GB" sz="1200" dirty="0" smtClean="0"/>
              <a:t>Level 4</a:t>
            </a:r>
            <a:endParaRPr lang="en-GB" sz="1200" dirty="0"/>
          </a:p>
        </p:txBody>
      </p:sp>
      <p:sp>
        <p:nvSpPr>
          <p:cNvPr id="118" name="TextBox 117"/>
          <p:cNvSpPr txBox="1"/>
          <p:nvPr/>
        </p:nvSpPr>
        <p:spPr>
          <a:xfrm>
            <a:off x="2411758" y="5454514"/>
            <a:ext cx="216024" cy="1080120"/>
          </a:xfrm>
          <a:prstGeom prst="rect">
            <a:avLst/>
          </a:prstGeom>
          <a:ln w="22225"/>
        </p:spPr>
        <p:style>
          <a:lnRef idx="2">
            <a:schemeClr val="dk1"/>
          </a:lnRef>
          <a:fillRef idx="1">
            <a:schemeClr val="lt1"/>
          </a:fillRef>
          <a:effectRef idx="0">
            <a:schemeClr val="dk1"/>
          </a:effectRef>
          <a:fontRef idx="minor">
            <a:schemeClr val="dk1"/>
          </a:fontRef>
        </p:style>
        <p:txBody>
          <a:bodyPr vert="vert270" rtlCol="0" anchor="ctr"/>
          <a:lstStyle/>
          <a:p>
            <a:pPr algn="ctr"/>
            <a:r>
              <a:rPr lang="en-GB" sz="1200" dirty="0" smtClean="0"/>
              <a:t>Level 5</a:t>
            </a:r>
            <a:endParaRPr lang="en-GB" sz="1200" dirty="0"/>
          </a:p>
        </p:txBody>
      </p:sp>
      <p:sp>
        <p:nvSpPr>
          <p:cNvPr id="119" name="Text Box 2"/>
          <p:cNvSpPr txBox="1">
            <a:spLocks noChangeArrowheads="1"/>
          </p:cNvSpPr>
          <p:nvPr/>
        </p:nvSpPr>
        <p:spPr bwMode="auto">
          <a:xfrm rot="16200000">
            <a:off x="4103950" y="2322167"/>
            <a:ext cx="1224136" cy="288033"/>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Business Architect</a:t>
            </a:r>
            <a:endParaRPr lang="en-US" sz="1100" dirty="0" smtClean="0">
              <a:latin typeface="Calibri" pitchFamily="34" charset="0"/>
              <a:cs typeface="Arial" pitchFamily="34" charset="0"/>
            </a:endParaRPr>
          </a:p>
        </p:txBody>
      </p:sp>
      <p:sp>
        <p:nvSpPr>
          <p:cNvPr id="120" name="Text Box 2"/>
          <p:cNvSpPr txBox="1">
            <a:spLocks noChangeArrowheads="1"/>
          </p:cNvSpPr>
          <p:nvPr/>
        </p:nvSpPr>
        <p:spPr bwMode="auto">
          <a:xfrm rot="16200000">
            <a:off x="4247970" y="3474295"/>
            <a:ext cx="2088232" cy="288033"/>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Enterprise Architect</a:t>
            </a:r>
            <a:endParaRPr lang="en-US" sz="1100" dirty="0" smtClean="0">
              <a:latin typeface="Calibri" pitchFamily="34" charset="0"/>
              <a:cs typeface="Arial" pitchFamily="34" charset="0"/>
            </a:endParaRPr>
          </a:p>
        </p:txBody>
      </p:sp>
      <p:sp>
        <p:nvSpPr>
          <p:cNvPr id="121" name="Rectangle 120"/>
          <p:cNvSpPr/>
          <p:nvPr/>
        </p:nvSpPr>
        <p:spPr>
          <a:xfrm>
            <a:off x="3131838" y="156608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22" name="Rectangle 121"/>
          <p:cNvSpPr/>
          <p:nvPr/>
        </p:nvSpPr>
        <p:spPr>
          <a:xfrm>
            <a:off x="3563886" y="156608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23" name="Rectangle 122"/>
          <p:cNvSpPr/>
          <p:nvPr/>
        </p:nvSpPr>
        <p:spPr>
          <a:xfrm>
            <a:off x="3995934" y="156608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24" name="Rectangle 123"/>
          <p:cNvSpPr/>
          <p:nvPr/>
        </p:nvSpPr>
        <p:spPr>
          <a:xfrm>
            <a:off x="2699790" y="1566082"/>
            <a:ext cx="360040" cy="2160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125" name="Text Box 2"/>
          <p:cNvSpPr txBox="1">
            <a:spLocks noChangeArrowheads="1"/>
          </p:cNvSpPr>
          <p:nvPr/>
        </p:nvSpPr>
        <p:spPr bwMode="auto">
          <a:xfrm rot="16200000">
            <a:off x="1187625" y="1350059"/>
            <a:ext cx="1296144" cy="288034"/>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Board</a:t>
            </a:r>
            <a:endParaRPr lang="en-US" sz="1100" dirty="0" smtClean="0">
              <a:latin typeface="Calibri" pitchFamily="34" charset="0"/>
              <a:cs typeface="Arial" pitchFamily="34" charset="0"/>
            </a:endParaRPr>
          </a:p>
        </p:txBody>
      </p:sp>
      <p:sp>
        <p:nvSpPr>
          <p:cNvPr id="130" name="Text Box 2"/>
          <p:cNvSpPr txBox="1">
            <a:spLocks noChangeArrowheads="1"/>
          </p:cNvSpPr>
          <p:nvPr/>
        </p:nvSpPr>
        <p:spPr bwMode="auto">
          <a:xfrm rot="16200000">
            <a:off x="1439653" y="5706543"/>
            <a:ext cx="1368150" cy="288032"/>
          </a:xfrm>
          <a:prstGeom prst="rect">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Individual</a:t>
            </a:r>
            <a:endParaRPr lang="en-US" sz="1100" dirty="0" smtClean="0">
              <a:latin typeface="Calibri" pitchFamily="34" charset="0"/>
              <a:cs typeface="Arial" pitchFamily="34" charset="0"/>
            </a:endParaRPr>
          </a:p>
        </p:txBody>
      </p:sp>
      <p:sp>
        <p:nvSpPr>
          <p:cNvPr id="131" name="Text Box 2"/>
          <p:cNvSpPr txBox="1">
            <a:spLocks noChangeArrowheads="1"/>
          </p:cNvSpPr>
          <p:nvPr/>
        </p:nvSpPr>
        <p:spPr bwMode="auto">
          <a:xfrm rot="16200000">
            <a:off x="3995933" y="3942348"/>
            <a:ext cx="2016224" cy="288032"/>
          </a:xfrm>
          <a:prstGeom prst="rect">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Process Architect</a:t>
            </a:r>
            <a:endParaRPr lang="en-US" sz="1100" dirty="0" smtClean="0">
              <a:latin typeface="Calibri" pitchFamily="34" charset="0"/>
              <a:cs typeface="Arial" pitchFamily="34" charset="0"/>
            </a:endParaRPr>
          </a:p>
        </p:txBody>
      </p:sp>
      <p:sp>
        <p:nvSpPr>
          <p:cNvPr id="134" name="TextBox 133"/>
          <p:cNvSpPr txBox="1"/>
          <p:nvPr/>
        </p:nvSpPr>
        <p:spPr>
          <a:xfrm>
            <a:off x="107504" y="188640"/>
            <a:ext cx="2232248" cy="369332"/>
          </a:xfrm>
          <a:prstGeom prst="rect">
            <a:avLst/>
          </a:prstGeom>
          <a:noFill/>
        </p:spPr>
        <p:txBody>
          <a:bodyPr wrap="square" rtlCol="0">
            <a:spAutoFit/>
          </a:bodyPr>
          <a:lstStyle/>
          <a:p>
            <a:pPr algn="ctr"/>
            <a:r>
              <a:rPr lang="en-GB" dirty="0" smtClean="0"/>
              <a:t>Operations</a:t>
            </a:r>
            <a:endParaRPr lang="en-GB" dirty="0"/>
          </a:p>
        </p:txBody>
      </p:sp>
      <p:sp>
        <p:nvSpPr>
          <p:cNvPr id="135" name="TextBox 134"/>
          <p:cNvSpPr txBox="1"/>
          <p:nvPr/>
        </p:nvSpPr>
        <p:spPr>
          <a:xfrm>
            <a:off x="4495025" y="188640"/>
            <a:ext cx="4469900" cy="369332"/>
          </a:xfrm>
          <a:prstGeom prst="rect">
            <a:avLst/>
          </a:prstGeom>
          <a:noFill/>
        </p:spPr>
        <p:txBody>
          <a:bodyPr wrap="square" rtlCol="0">
            <a:spAutoFit/>
          </a:bodyPr>
          <a:lstStyle/>
          <a:p>
            <a:pPr algn="ctr"/>
            <a:r>
              <a:rPr lang="en-GB" dirty="0" smtClean="0"/>
              <a:t>Change and Transformation</a:t>
            </a:r>
            <a:endParaRPr lang="en-GB" dirty="0"/>
          </a:p>
        </p:txBody>
      </p:sp>
      <p:sp>
        <p:nvSpPr>
          <p:cNvPr id="141" name="Text Box 2"/>
          <p:cNvSpPr txBox="1">
            <a:spLocks noChangeArrowheads="1"/>
          </p:cNvSpPr>
          <p:nvPr/>
        </p:nvSpPr>
        <p:spPr bwMode="auto">
          <a:xfrm rot="16200000">
            <a:off x="6660228" y="4662426"/>
            <a:ext cx="3456383"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Business Change</a:t>
            </a:r>
            <a:endParaRPr lang="en-US" sz="1100" dirty="0" smtClean="0">
              <a:latin typeface="Calibri" pitchFamily="34" charset="0"/>
              <a:cs typeface="Arial" pitchFamily="34" charset="0"/>
            </a:endParaRPr>
          </a:p>
        </p:txBody>
      </p:sp>
      <p:sp>
        <p:nvSpPr>
          <p:cNvPr id="351" name="TextBox 350"/>
          <p:cNvSpPr txBox="1"/>
          <p:nvPr/>
        </p:nvSpPr>
        <p:spPr>
          <a:xfrm>
            <a:off x="2339752" y="557972"/>
            <a:ext cx="2160240" cy="246221"/>
          </a:xfrm>
          <a:prstGeom prst="rect">
            <a:avLst/>
          </a:prstGeom>
          <a:noFill/>
        </p:spPr>
        <p:txBody>
          <a:bodyPr wrap="square" rtlCol="0">
            <a:spAutoFit/>
          </a:bodyPr>
          <a:lstStyle/>
          <a:p>
            <a:pPr algn="ctr"/>
            <a:r>
              <a:rPr lang="en-GB" sz="1000" dirty="0" smtClean="0"/>
              <a:t>Process Hierarchy</a:t>
            </a:r>
            <a:endParaRPr lang="en-GB" sz="1200" dirty="0"/>
          </a:p>
        </p:txBody>
      </p:sp>
      <p:sp>
        <p:nvSpPr>
          <p:cNvPr id="163" name="Text Box 2"/>
          <p:cNvSpPr txBox="1">
            <a:spLocks noChangeArrowheads="1"/>
          </p:cNvSpPr>
          <p:nvPr/>
        </p:nvSpPr>
        <p:spPr bwMode="auto">
          <a:xfrm rot="16200000">
            <a:off x="4716018" y="1710100"/>
            <a:ext cx="2016223" cy="288033"/>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Programme Director</a:t>
            </a:r>
            <a:endParaRPr lang="en-US" sz="1100" dirty="0" smtClean="0">
              <a:latin typeface="Calibri" pitchFamily="34" charset="0"/>
              <a:cs typeface="Arial" pitchFamily="34" charset="0"/>
            </a:endParaRPr>
          </a:p>
        </p:txBody>
      </p:sp>
      <p:sp>
        <p:nvSpPr>
          <p:cNvPr id="164" name="Text Box 2"/>
          <p:cNvSpPr txBox="1">
            <a:spLocks noChangeArrowheads="1"/>
          </p:cNvSpPr>
          <p:nvPr/>
        </p:nvSpPr>
        <p:spPr bwMode="auto">
          <a:xfrm rot="16200000">
            <a:off x="5112060" y="3186264"/>
            <a:ext cx="1800201" cy="288032"/>
          </a:xfrm>
          <a:prstGeom prst="rect">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Transformation Manager</a:t>
            </a:r>
            <a:endParaRPr lang="en-US" sz="1100" dirty="0" smtClean="0">
              <a:latin typeface="Calibri" pitchFamily="34" charset="0"/>
              <a:cs typeface="Arial" pitchFamily="34" charset="0"/>
            </a:endParaRPr>
          </a:p>
        </p:txBody>
      </p:sp>
      <p:sp>
        <p:nvSpPr>
          <p:cNvPr id="165" name="Text Box 2"/>
          <p:cNvSpPr txBox="1">
            <a:spLocks noChangeArrowheads="1"/>
          </p:cNvSpPr>
          <p:nvPr/>
        </p:nvSpPr>
        <p:spPr bwMode="auto">
          <a:xfrm rot="16200000">
            <a:off x="5472103" y="3762327"/>
            <a:ext cx="1656184" cy="288033"/>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Programme Manager</a:t>
            </a:r>
            <a:endParaRPr lang="en-US" sz="1100" dirty="0" smtClean="0">
              <a:latin typeface="Calibri" pitchFamily="34" charset="0"/>
              <a:cs typeface="Arial" pitchFamily="34" charset="0"/>
            </a:endParaRPr>
          </a:p>
        </p:txBody>
      </p:sp>
      <p:sp>
        <p:nvSpPr>
          <p:cNvPr id="166" name="Text Box 2"/>
          <p:cNvSpPr txBox="1">
            <a:spLocks noChangeArrowheads="1"/>
          </p:cNvSpPr>
          <p:nvPr/>
        </p:nvSpPr>
        <p:spPr bwMode="auto">
          <a:xfrm rot="16200000">
            <a:off x="5976157" y="5130480"/>
            <a:ext cx="1224136" cy="288032"/>
          </a:xfrm>
          <a:prstGeom prst="rect">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Project Manager</a:t>
            </a:r>
            <a:endParaRPr lang="en-US" sz="1100" dirty="0" smtClean="0">
              <a:latin typeface="Calibri" pitchFamily="34" charset="0"/>
              <a:cs typeface="Arial" pitchFamily="34" charset="0"/>
            </a:endParaRPr>
          </a:p>
        </p:txBody>
      </p:sp>
      <p:sp>
        <p:nvSpPr>
          <p:cNvPr id="180" name="Pentagon 179"/>
          <p:cNvSpPr/>
          <p:nvPr/>
        </p:nvSpPr>
        <p:spPr>
          <a:xfrm rot="5400000">
            <a:off x="251521" y="3078253"/>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1" name="Pentagon 180"/>
          <p:cNvSpPr/>
          <p:nvPr/>
        </p:nvSpPr>
        <p:spPr>
          <a:xfrm rot="5400000">
            <a:off x="539555" y="5166485"/>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2" name="Pentagon 181"/>
          <p:cNvSpPr/>
          <p:nvPr/>
        </p:nvSpPr>
        <p:spPr>
          <a:xfrm rot="5400000">
            <a:off x="1691680" y="4662428"/>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3" name="Pentagon 182"/>
          <p:cNvSpPr/>
          <p:nvPr/>
        </p:nvSpPr>
        <p:spPr>
          <a:xfrm rot="5400000">
            <a:off x="1691678" y="3582308"/>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4" name="Pentagon 183"/>
          <p:cNvSpPr/>
          <p:nvPr/>
        </p:nvSpPr>
        <p:spPr>
          <a:xfrm rot="5400000">
            <a:off x="4571998" y="3078252"/>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5" name="Pentagon 184"/>
          <p:cNvSpPr/>
          <p:nvPr/>
        </p:nvSpPr>
        <p:spPr>
          <a:xfrm rot="5400000">
            <a:off x="4860032" y="5022468"/>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186" name="Pentagon 185"/>
          <p:cNvSpPr/>
          <p:nvPr/>
        </p:nvSpPr>
        <p:spPr>
          <a:xfrm rot="5400000">
            <a:off x="5148064" y="4662428"/>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7" name="Pentagon 186"/>
          <p:cNvSpPr/>
          <p:nvPr/>
        </p:nvSpPr>
        <p:spPr>
          <a:xfrm rot="16200000">
            <a:off x="4571998" y="1566084"/>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8" name="Pentagon 187"/>
          <p:cNvSpPr/>
          <p:nvPr/>
        </p:nvSpPr>
        <p:spPr>
          <a:xfrm rot="16200000">
            <a:off x="5148064" y="2286164"/>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89" name="Pentagon 188"/>
          <p:cNvSpPr/>
          <p:nvPr/>
        </p:nvSpPr>
        <p:spPr>
          <a:xfrm rot="5400000">
            <a:off x="7452320" y="5454516"/>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90" name="Pentagon 189"/>
          <p:cNvSpPr/>
          <p:nvPr/>
        </p:nvSpPr>
        <p:spPr>
          <a:xfrm rot="5400000">
            <a:off x="7740352" y="5454516"/>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191" name="Pentagon 190"/>
          <p:cNvSpPr/>
          <p:nvPr/>
        </p:nvSpPr>
        <p:spPr>
          <a:xfrm rot="5400000">
            <a:off x="5580112" y="2790220"/>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92" name="Pentagon 191"/>
          <p:cNvSpPr/>
          <p:nvPr/>
        </p:nvSpPr>
        <p:spPr>
          <a:xfrm rot="5400000">
            <a:off x="5868144" y="4230380"/>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193" name="Pentagon 192"/>
          <p:cNvSpPr/>
          <p:nvPr/>
        </p:nvSpPr>
        <p:spPr>
          <a:xfrm rot="5400000">
            <a:off x="6156176" y="4662428"/>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94" name="Pentagon 193"/>
          <p:cNvSpPr/>
          <p:nvPr/>
        </p:nvSpPr>
        <p:spPr>
          <a:xfrm rot="5400000">
            <a:off x="6444208" y="5886564"/>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195" name="Pentagon 194"/>
          <p:cNvSpPr/>
          <p:nvPr/>
        </p:nvSpPr>
        <p:spPr>
          <a:xfrm rot="5400000">
            <a:off x="8532436" y="3438292"/>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96" name="Pentagon 195"/>
          <p:cNvSpPr/>
          <p:nvPr/>
        </p:nvSpPr>
        <p:spPr>
          <a:xfrm rot="16200000">
            <a:off x="8244404" y="2934236"/>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27" name="Text Box 2"/>
          <p:cNvSpPr txBox="1">
            <a:spLocks noChangeArrowheads="1"/>
          </p:cNvSpPr>
          <p:nvPr/>
        </p:nvSpPr>
        <p:spPr bwMode="auto">
          <a:xfrm rot="16200000">
            <a:off x="1511660" y="3258270"/>
            <a:ext cx="648072"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Head of</a:t>
            </a:r>
            <a:endParaRPr lang="en-US" sz="1100" dirty="0" smtClean="0">
              <a:latin typeface="Calibri" pitchFamily="34" charset="0"/>
              <a:cs typeface="Arial" pitchFamily="34" charset="0"/>
            </a:endParaRPr>
          </a:p>
        </p:txBody>
      </p:sp>
      <p:sp>
        <p:nvSpPr>
          <p:cNvPr id="128" name="Text Box 2"/>
          <p:cNvSpPr txBox="1">
            <a:spLocks noChangeArrowheads="1"/>
          </p:cNvSpPr>
          <p:nvPr/>
        </p:nvSpPr>
        <p:spPr bwMode="auto">
          <a:xfrm rot="16200000">
            <a:off x="1367643" y="4194375"/>
            <a:ext cx="936106"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Manager</a:t>
            </a:r>
            <a:endParaRPr lang="en-US" sz="1100" dirty="0" smtClean="0">
              <a:latin typeface="Calibri" pitchFamily="34" charset="0"/>
              <a:cs typeface="Arial" pitchFamily="34" charset="0"/>
            </a:endParaRPr>
          </a:p>
        </p:txBody>
      </p:sp>
      <p:sp>
        <p:nvSpPr>
          <p:cNvPr id="197" name="Pentagon 196"/>
          <p:cNvSpPr/>
          <p:nvPr/>
        </p:nvSpPr>
        <p:spPr>
          <a:xfrm rot="5400000">
            <a:off x="7164290" y="5886564"/>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198" name="Pentagon 197"/>
          <p:cNvSpPr/>
          <p:nvPr/>
        </p:nvSpPr>
        <p:spPr>
          <a:xfrm rot="5400000">
            <a:off x="1691678" y="1998134"/>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99" name="Pentagon 198"/>
          <p:cNvSpPr/>
          <p:nvPr/>
        </p:nvSpPr>
        <p:spPr>
          <a:xfrm rot="5400000">
            <a:off x="1691678" y="2790222"/>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26" name="Text Box 2"/>
          <p:cNvSpPr txBox="1">
            <a:spLocks noChangeArrowheads="1"/>
          </p:cNvSpPr>
          <p:nvPr/>
        </p:nvSpPr>
        <p:spPr bwMode="auto">
          <a:xfrm rot="16200000">
            <a:off x="1511661" y="2466183"/>
            <a:ext cx="648072" cy="288034"/>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Director</a:t>
            </a:r>
            <a:endParaRPr lang="en-US" sz="1100" dirty="0" smtClean="0">
              <a:latin typeface="Calibri" pitchFamily="34" charset="0"/>
              <a:cs typeface="Arial" pitchFamily="34" charset="0"/>
            </a:endParaRPr>
          </a:p>
        </p:txBody>
      </p:sp>
      <p:sp>
        <p:nvSpPr>
          <p:cNvPr id="207" name="Text Box 2"/>
          <p:cNvSpPr txBox="1">
            <a:spLocks noChangeArrowheads="1"/>
          </p:cNvSpPr>
          <p:nvPr/>
        </p:nvSpPr>
        <p:spPr bwMode="auto">
          <a:xfrm rot="16200000">
            <a:off x="1007606" y="3258272"/>
            <a:ext cx="648072"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US" sz="1100" dirty="0" smtClean="0">
                <a:latin typeface="Calibri" pitchFamily="34" charset="0"/>
                <a:cs typeface="Arial" pitchFamily="34" charset="0"/>
              </a:rPr>
              <a:t>Dept.</a:t>
            </a:r>
          </a:p>
        </p:txBody>
      </p:sp>
      <p:sp>
        <p:nvSpPr>
          <p:cNvPr id="209" name="Pentagon 208"/>
          <p:cNvSpPr/>
          <p:nvPr/>
        </p:nvSpPr>
        <p:spPr>
          <a:xfrm rot="5400000">
            <a:off x="1187624" y="1998134"/>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10" name="Pentagon 209"/>
          <p:cNvSpPr/>
          <p:nvPr/>
        </p:nvSpPr>
        <p:spPr>
          <a:xfrm rot="5400000">
            <a:off x="1187624" y="2790222"/>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11" name="Text Box 2"/>
          <p:cNvSpPr txBox="1">
            <a:spLocks noChangeArrowheads="1"/>
          </p:cNvSpPr>
          <p:nvPr/>
        </p:nvSpPr>
        <p:spPr bwMode="auto">
          <a:xfrm rot="16200000">
            <a:off x="1007607" y="2466183"/>
            <a:ext cx="648072" cy="288034"/>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Division</a:t>
            </a:r>
            <a:endParaRPr lang="en-US" sz="1100" dirty="0" smtClean="0">
              <a:latin typeface="Calibri" pitchFamily="34" charset="0"/>
              <a:cs typeface="Arial" pitchFamily="34" charset="0"/>
            </a:endParaRPr>
          </a:p>
        </p:txBody>
      </p:sp>
      <p:sp>
        <p:nvSpPr>
          <p:cNvPr id="204" name="Text Box 2"/>
          <p:cNvSpPr txBox="1">
            <a:spLocks noChangeArrowheads="1"/>
          </p:cNvSpPr>
          <p:nvPr/>
        </p:nvSpPr>
        <p:spPr bwMode="auto">
          <a:xfrm rot="16200000">
            <a:off x="683571" y="1350059"/>
            <a:ext cx="1296144" cy="288034"/>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Enterprise</a:t>
            </a:r>
            <a:endParaRPr lang="en-US" sz="1100" dirty="0" smtClean="0">
              <a:latin typeface="Calibri" pitchFamily="34" charset="0"/>
              <a:cs typeface="Arial" pitchFamily="34" charset="0"/>
            </a:endParaRPr>
          </a:p>
        </p:txBody>
      </p:sp>
      <p:sp>
        <p:nvSpPr>
          <p:cNvPr id="215" name="Pentagon 214"/>
          <p:cNvSpPr/>
          <p:nvPr/>
        </p:nvSpPr>
        <p:spPr>
          <a:xfrm rot="5400000">
            <a:off x="1187624" y="3582310"/>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16" name="Text Box 2"/>
          <p:cNvSpPr txBox="1">
            <a:spLocks noChangeArrowheads="1"/>
          </p:cNvSpPr>
          <p:nvPr/>
        </p:nvSpPr>
        <p:spPr bwMode="auto">
          <a:xfrm rot="16200000">
            <a:off x="1007606" y="4842448"/>
            <a:ext cx="648072"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Team</a:t>
            </a:r>
            <a:endParaRPr lang="en-US" sz="1100" dirty="0" smtClean="0">
              <a:latin typeface="Calibri" pitchFamily="34" charset="0"/>
              <a:cs typeface="Arial" pitchFamily="34" charset="0"/>
            </a:endParaRPr>
          </a:p>
        </p:txBody>
      </p:sp>
      <p:sp>
        <p:nvSpPr>
          <p:cNvPr id="227" name="Pentagon 226"/>
          <p:cNvSpPr/>
          <p:nvPr/>
        </p:nvSpPr>
        <p:spPr>
          <a:xfrm rot="5400000">
            <a:off x="6876258" y="5166484"/>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140" name="Text Box 2"/>
          <p:cNvSpPr txBox="1">
            <a:spLocks noChangeArrowheads="1"/>
          </p:cNvSpPr>
          <p:nvPr/>
        </p:nvSpPr>
        <p:spPr bwMode="auto">
          <a:xfrm rot="16200000">
            <a:off x="7380307" y="1998131"/>
            <a:ext cx="2592288" cy="288034"/>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Business Transformation</a:t>
            </a:r>
            <a:endParaRPr lang="en-US" sz="1100" dirty="0" smtClean="0">
              <a:latin typeface="Calibri" pitchFamily="34" charset="0"/>
              <a:cs typeface="Arial" pitchFamily="34" charset="0"/>
            </a:endParaRPr>
          </a:p>
        </p:txBody>
      </p:sp>
      <p:sp>
        <p:nvSpPr>
          <p:cNvPr id="234" name="Pentagon 233"/>
          <p:cNvSpPr/>
          <p:nvPr/>
        </p:nvSpPr>
        <p:spPr>
          <a:xfrm rot="16200000">
            <a:off x="6876255" y="3726324"/>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35" name="Pentagon 234"/>
          <p:cNvSpPr/>
          <p:nvPr/>
        </p:nvSpPr>
        <p:spPr>
          <a:xfrm rot="16200000">
            <a:off x="7164287" y="4518412"/>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236" name="Pentagon 235"/>
          <p:cNvSpPr/>
          <p:nvPr/>
        </p:nvSpPr>
        <p:spPr>
          <a:xfrm rot="16200000">
            <a:off x="7740354" y="4158372"/>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241" name="Pentagon 240"/>
          <p:cNvSpPr/>
          <p:nvPr/>
        </p:nvSpPr>
        <p:spPr>
          <a:xfrm rot="5400000">
            <a:off x="1187624" y="4374398"/>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40" name="Text Box 2"/>
          <p:cNvSpPr txBox="1">
            <a:spLocks noChangeArrowheads="1"/>
          </p:cNvSpPr>
          <p:nvPr/>
        </p:nvSpPr>
        <p:spPr bwMode="auto">
          <a:xfrm rot="16200000">
            <a:off x="1007606" y="4050360"/>
            <a:ext cx="648072"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US" sz="1100" dirty="0" smtClean="0">
                <a:latin typeface="Calibri" pitchFamily="34" charset="0"/>
                <a:cs typeface="Arial" pitchFamily="34" charset="0"/>
              </a:rPr>
              <a:t>Mgmt.</a:t>
            </a:r>
          </a:p>
        </p:txBody>
      </p:sp>
      <p:sp>
        <p:nvSpPr>
          <p:cNvPr id="244" name="Pentagon 243"/>
          <p:cNvSpPr/>
          <p:nvPr/>
        </p:nvSpPr>
        <p:spPr>
          <a:xfrm rot="5400000">
            <a:off x="1187626" y="5166484"/>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46" name="Pentagon 245"/>
          <p:cNvSpPr/>
          <p:nvPr/>
        </p:nvSpPr>
        <p:spPr>
          <a:xfrm rot="16200000">
            <a:off x="7452322" y="4158372"/>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47" name="Pentagon 246"/>
          <p:cNvSpPr/>
          <p:nvPr/>
        </p:nvSpPr>
        <p:spPr>
          <a:xfrm rot="16200000">
            <a:off x="5868144" y="2286164"/>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248" name="Pentagon 247"/>
          <p:cNvSpPr/>
          <p:nvPr/>
        </p:nvSpPr>
        <p:spPr>
          <a:xfrm rot="16200000">
            <a:off x="6156178" y="2934236"/>
            <a:ext cx="288032" cy="288032"/>
          </a:xfrm>
          <a:prstGeom prst="homePlate">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49" name="Pentagon 248"/>
          <p:cNvSpPr/>
          <p:nvPr/>
        </p:nvSpPr>
        <p:spPr>
          <a:xfrm rot="16200000">
            <a:off x="6444210" y="4518412"/>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250" name="Pentagon 249"/>
          <p:cNvSpPr/>
          <p:nvPr/>
        </p:nvSpPr>
        <p:spPr>
          <a:xfrm rot="16200000">
            <a:off x="4860032" y="2934236"/>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GB" sz="1100" dirty="0" smtClean="0">
              <a:latin typeface="Calibri" pitchFamily="34" charset="0"/>
              <a:cs typeface="Arial" pitchFamily="34" charset="0"/>
            </a:endParaRPr>
          </a:p>
        </p:txBody>
      </p:sp>
      <p:sp>
        <p:nvSpPr>
          <p:cNvPr id="253" name="Pentagon 252"/>
          <p:cNvSpPr/>
          <p:nvPr/>
        </p:nvSpPr>
        <p:spPr>
          <a:xfrm rot="16200000">
            <a:off x="1691680" y="4950460"/>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54" name="Pentagon 253"/>
          <p:cNvSpPr/>
          <p:nvPr/>
        </p:nvSpPr>
        <p:spPr>
          <a:xfrm rot="16200000">
            <a:off x="1979712" y="4950460"/>
            <a:ext cx="288032" cy="288032"/>
          </a:xfrm>
          <a:prstGeom prst="homePlate">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26" name="Text Box 2"/>
          <p:cNvSpPr txBox="1">
            <a:spLocks noChangeArrowheads="1"/>
          </p:cNvSpPr>
          <p:nvPr/>
        </p:nvSpPr>
        <p:spPr bwMode="auto">
          <a:xfrm rot="16200000">
            <a:off x="6300194" y="4446404"/>
            <a:ext cx="1440160" cy="288032"/>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Senior Bus. Analyst</a:t>
            </a:r>
            <a:endParaRPr lang="en-US" sz="1100" dirty="0" smtClean="0">
              <a:latin typeface="Calibri" pitchFamily="34" charset="0"/>
              <a:cs typeface="Arial" pitchFamily="34" charset="0"/>
            </a:endParaRPr>
          </a:p>
        </p:txBody>
      </p:sp>
      <p:sp>
        <p:nvSpPr>
          <p:cNvPr id="255" name="TextBox 254"/>
          <p:cNvSpPr txBox="1"/>
          <p:nvPr/>
        </p:nvSpPr>
        <p:spPr>
          <a:xfrm>
            <a:off x="4499992" y="557972"/>
            <a:ext cx="1008112" cy="246221"/>
          </a:xfrm>
          <a:prstGeom prst="rect">
            <a:avLst/>
          </a:prstGeom>
          <a:noFill/>
        </p:spPr>
        <p:txBody>
          <a:bodyPr wrap="square" rtlCol="0">
            <a:spAutoFit/>
          </a:bodyPr>
          <a:lstStyle/>
          <a:p>
            <a:pPr algn="ctr"/>
            <a:r>
              <a:rPr lang="en-GB" sz="1000" dirty="0" smtClean="0"/>
              <a:t>EA</a:t>
            </a:r>
            <a:endParaRPr lang="en-GB" sz="1200" dirty="0"/>
          </a:p>
        </p:txBody>
      </p:sp>
      <p:sp>
        <p:nvSpPr>
          <p:cNvPr id="256" name="TextBox 255"/>
          <p:cNvSpPr txBox="1"/>
          <p:nvPr/>
        </p:nvSpPr>
        <p:spPr>
          <a:xfrm>
            <a:off x="6804250" y="557972"/>
            <a:ext cx="1296144" cy="246221"/>
          </a:xfrm>
          <a:prstGeom prst="rect">
            <a:avLst/>
          </a:prstGeom>
          <a:noFill/>
        </p:spPr>
        <p:txBody>
          <a:bodyPr wrap="square" rtlCol="0">
            <a:spAutoFit/>
          </a:bodyPr>
          <a:lstStyle/>
          <a:p>
            <a:pPr algn="ctr"/>
            <a:r>
              <a:rPr lang="en-GB" sz="1000" dirty="0" smtClean="0"/>
              <a:t>IT</a:t>
            </a:r>
            <a:endParaRPr lang="en-GB" sz="1000" dirty="0"/>
          </a:p>
        </p:txBody>
      </p:sp>
      <p:sp>
        <p:nvSpPr>
          <p:cNvPr id="257" name="TextBox 256"/>
          <p:cNvSpPr txBox="1"/>
          <p:nvPr/>
        </p:nvSpPr>
        <p:spPr>
          <a:xfrm>
            <a:off x="5508105" y="557972"/>
            <a:ext cx="1296144" cy="246221"/>
          </a:xfrm>
          <a:prstGeom prst="rect">
            <a:avLst/>
          </a:prstGeom>
          <a:noFill/>
        </p:spPr>
        <p:txBody>
          <a:bodyPr wrap="square" rtlCol="0">
            <a:spAutoFit/>
          </a:bodyPr>
          <a:lstStyle/>
          <a:p>
            <a:pPr algn="ctr"/>
            <a:r>
              <a:rPr lang="en-GB" sz="1000" dirty="0" smtClean="0"/>
              <a:t>Project Mgmt.</a:t>
            </a:r>
            <a:endParaRPr lang="en-GB" sz="1000" dirty="0"/>
          </a:p>
        </p:txBody>
      </p:sp>
      <p:sp>
        <p:nvSpPr>
          <p:cNvPr id="261" name="TextBox 260"/>
          <p:cNvSpPr txBox="1"/>
          <p:nvPr/>
        </p:nvSpPr>
        <p:spPr>
          <a:xfrm>
            <a:off x="1115616" y="557972"/>
            <a:ext cx="432048" cy="246221"/>
          </a:xfrm>
          <a:prstGeom prst="rect">
            <a:avLst/>
          </a:prstGeom>
          <a:noFill/>
        </p:spPr>
        <p:txBody>
          <a:bodyPr wrap="square" rtlCol="0">
            <a:spAutoFit/>
          </a:bodyPr>
          <a:lstStyle/>
          <a:p>
            <a:pPr algn="ctr"/>
            <a:r>
              <a:rPr lang="en-GB" sz="1000" dirty="0" smtClean="0"/>
              <a:t>Org</a:t>
            </a:r>
            <a:endParaRPr lang="en-GB" sz="1200" dirty="0"/>
          </a:p>
        </p:txBody>
      </p:sp>
      <p:sp>
        <p:nvSpPr>
          <p:cNvPr id="262" name="TextBox 261"/>
          <p:cNvSpPr txBox="1"/>
          <p:nvPr/>
        </p:nvSpPr>
        <p:spPr>
          <a:xfrm>
            <a:off x="107505" y="557973"/>
            <a:ext cx="864096" cy="246221"/>
          </a:xfrm>
          <a:prstGeom prst="rect">
            <a:avLst/>
          </a:prstGeom>
          <a:noFill/>
        </p:spPr>
        <p:txBody>
          <a:bodyPr wrap="square" rtlCol="0">
            <a:spAutoFit/>
          </a:bodyPr>
          <a:lstStyle/>
          <a:p>
            <a:pPr algn="ctr"/>
            <a:r>
              <a:rPr lang="en-GB" sz="1000" dirty="0" smtClean="0"/>
              <a:t>Interest</a:t>
            </a:r>
            <a:endParaRPr lang="en-GB" sz="1200" dirty="0"/>
          </a:p>
        </p:txBody>
      </p:sp>
      <p:sp>
        <p:nvSpPr>
          <p:cNvPr id="263" name="TextBox 262"/>
          <p:cNvSpPr txBox="1"/>
          <p:nvPr/>
        </p:nvSpPr>
        <p:spPr>
          <a:xfrm>
            <a:off x="1619672" y="557972"/>
            <a:ext cx="648072" cy="246221"/>
          </a:xfrm>
          <a:prstGeom prst="rect">
            <a:avLst/>
          </a:prstGeom>
          <a:noFill/>
        </p:spPr>
        <p:txBody>
          <a:bodyPr wrap="square" rtlCol="0">
            <a:spAutoFit/>
          </a:bodyPr>
          <a:lstStyle/>
          <a:p>
            <a:pPr algn="ctr"/>
            <a:r>
              <a:rPr lang="en-GB" sz="1000" dirty="0" smtClean="0"/>
              <a:t>Org Unit</a:t>
            </a:r>
            <a:endParaRPr lang="en-GB" sz="1200" dirty="0"/>
          </a:p>
        </p:txBody>
      </p:sp>
      <p:sp>
        <p:nvSpPr>
          <p:cNvPr id="133" name="Text Box 2"/>
          <p:cNvSpPr txBox="1">
            <a:spLocks noChangeArrowheads="1"/>
          </p:cNvSpPr>
          <p:nvPr/>
        </p:nvSpPr>
        <p:spPr bwMode="auto">
          <a:xfrm rot="16200000">
            <a:off x="6984268" y="4842448"/>
            <a:ext cx="1224136" cy="288032"/>
          </a:xfrm>
          <a:prstGeom prst="rect">
            <a:avLst/>
          </a:prstGeom>
          <a:solidFill>
            <a:srgbClr val="7DE9FF"/>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1100" dirty="0" smtClean="0">
                <a:latin typeface="Calibri" pitchFamily="34" charset="0"/>
                <a:cs typeface="Arial" pitchFamily="34" charset="0"/>
              </a:rPr>
              <a:t>Solution Architect</a:t>
            </a:r>
            <a:endParaRPr lang="en-US" sz="1100" dirty="0" smtClean="0">
              <a:latin typeface="Calibri" pitchFamily="34" charset="0"/>
              <a:cs typeface="Arial" pitchFamily="34" charset="0"/>
            </a:endParaRPr>
          </a:p>
        </p:txBody>
      </p:sp>
      <p:sp>
        <p:nvSpPr>
          <p:cNvPr id="267" name="TextBox 266"/>
          <p:cNvSpPr txBox="1"/>
          <p:nvPr/>
        </p:nvSpPr>
        <p:spPr>
          <a:xfrm>
            <a:off x="8100392" y="548680"/>
            <a:ext cx="792088" cy="246221"/>
          </a:xfrm>
          <a:prstGeom prst="rect">
            <a:avLst/>
          </a:prstGeom>
          <a:noFill/>
        </p:spPr>
        <p:txBody>
          <a:bodyPr wrap="square" rtlCol="0">
            <a:spAutoFit/>
          </a:bodyPr>
          <a:lstStyle/>
          <a:p>
            <a:pPr algn="ctr"/>
            <a:r>
              <a:rPr lang="en-GB" sz="1000" dirty="0" smtClean="0"/>
              <a:t>Type</a:t>
            </a:r>
            <a:endParaRPr lang="en-GB" sz="1000" dirty="0"/>
          </a:p>
        </p:txBody>
      </p:sp>
      <p:sp>
        <p:nvSpPr>
          <p:cNvPr id="268" name="Pentagon 267"/>
          <p:cNvSpPr/>
          <p:nvPr/>
        </p:nvSpPr>
        <p:spPr>
          <a:xfrm rot="5400000">
            <a:off x="1691680" y="6021288"/>
            <a:ext cx="288032" cy="288032"/>
          </a:xfrm>
          <a:prstGeom prst="homePlate">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endParaRPr lang="en-GB" sz="1100" dirty="0" smtClean="0">
              <a:latin typeface="Calibri" pitchFamily="34" charset="0"/>
              <a:cs typeface="Arial" pitchFamily="34" charset="0"/>
            </a:endParaRPr>
          </a:p>
        </p:txBody>
      </p:sp>
      <p:sp>
        <p:nvSpPr>
          <p:cNvPr id="243" name="Text Box 2"/>
          <p:cNvSpPr txBox="1">
            <a:spLocks noChangeArrowheads="1"/>
          </p:cNvSpPr>
          <p:nvPr/>
        </p:nvSpPr>
        <p:spPr bwMode="auto">
          <a:xfrm rot="16200000">
            <a:off x="1367644" y="5481228"/>
            <a:ext cx="936104" cy="288032"/>
          </a:xfrm>
          <a:prstGeom prst="rect">
            <a:avLst/>
          </a:prstGeom>
          <a:solidFill>
            <a:srgbClr val="FFE357"/>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GB" sz="1100" dirty="0" smtClean="0">
                <a:latin typeface="Calibri" pitchFamily="34" charset="0"/>
                <a:cs typeface="Arial" pitchFamily="34" charset="0"/>
              </a:rPr>
              <a:t>Team Leader</a:t>
            </a:r>
            <a:endParaRPr lang="en-US" sz="1100" dirty="0" smtClean="0">
              <a:latin typeface="Calibri" pitchFamily="34" charset="0"/>
              <a:cs typeface="Arial" pitchFamily="34" charset="0"/>
            </a:endParaRPr>
          </a:p>
        </p:txBody>
      </p:sp>
      <p:sp>
        <p:nvSpPr>
          <p:cNvPr id="136" name="Text Box 2"/>
          <p:cNvSpPr txBox="1">
            <a:spLocks noChangeArrowheads="1"/>
          </p:cNvSpPr>
          <p:nvPr/>
        </p:nvSpPr>
        <p:spPr bwMode="auto">
          <a:xfrm rot="16200000">
            <a:off x="6660237" y="5238491"/>
            <a:ext cx="1296144" cy="288033"/>
          </a:xfrm>
          <a:prstGeom prst="rect">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GB" sz="1100" dirty="0" smtClean="0">
                <a:latin typeface="Calibri" pitchFamily="34" charset="0"/>
                <a:cs typeface="Arial" pitchFamily="34" charset="0"/>
              </a:rPr>
              <a:t>Business Analyst</a:t>
            </a:r>
            <a:endParaRPr lang="en-US" sz="1100" dirty="0" smtClean="0">
              <a:latin typeface="Calibri" pitchFamily="34" charset="0"/>
              <a:cs typeface="Arial" pitchFamily="34" charset="0"/>
            </a:endParaRPr>
          </a:p>
        </p:txBody>
      </p:sp>
      <p:sp>
        <p:nvSpPr>
          <p:cNvPr id="138" name="Text Box 2"/>
          <p:cNvSpPr txBox="1">
            <a:spLocks noChangeArrowheads="1"/>
          </p:cNvSpPr>
          <p:nvPr/>
        </p:nvSpPr>
        <p:spPr bwMode="auto">
          <a:xfrm rot="16200000">
            <a:off x="7236296" y="4806444"/>
            <a:ext cx="1296144" cy="288032"/>
          </a:xfrm>
          <a:prstGeom prst="rect">
            <a:avLst/>
          </a:prstGeom>
          <a:solidFill>
            <a:srgbClr val="64E3DE"/>
          </a:solidFill>
          <a:ln w="9525">
            <a:noFill/>
            <a:prstDash val="dash"/>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GB" sz="1100" dirty="0" smtClean="0">
                <a:latin typeface="Calibri" pitchFamily="34" charset="0"/>
                <a:cs typeface="Arial" pitchFamily="34" charset="0"/>
              </a:rPr>
              <a:t>Data Architect</a:t>
            </a:r>
            <a:endParaRPr lang="en-US" sz="1100" dirty="0" smtClean="0">
              <a:latin typeface="Calibri"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4816</TotalTime>
  <Words>134</Words>
  <Application>Microsoft Office PowerPoint</Application>
  <PresentationFormat>On-screen Show (4:3)</PresentationFormat>
  <Paragraphs>71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Arron</dc:creator>
  <cp:lastModifiedBy>Arron</cp:lastModifiedBy>
  <cp:revision>466</cp:revision>
  <dcterms:created xsi:type="dcterms:W3CDTF">2019-12-16T16:20:54Z</dcterms:created>
  <dcterms:modified xsi:type="dcterms:W3CDTF">2022-01-20T07:12:09Z</dcterms:modified>
</cp:coreProperties>
</file>